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81" r:id="rId3"/>
    <p:sldId id="269" r:id="rId4"/>
    <p:sldId id="271" r:id="rId5"/>
    <p:sldId id="270" r:id="rId6"/>
    <p:sldId id="272" r:id="rId7"/>
    <p:sldId id="282" r:id="rId8"/>
    <p:sldId id="283" r:id="rId9"/>
    <p:sldId id="284" r:id="rId10"/>
    <p:sldId id="287" r:id="rId11"/>
    <p:sldId id="257" r:id="rId12"/>
    <p:sldId id="258" r:id="rId13"/>
    <p:sldId id="259" r:id="rId14"/>
    <p:sldId id="260" r:id="rId15"/>
    <p:sldId id="261" r:id="rId16"/>
    <p:sldId id="262" r:id="rId17"/>
    <p:sldId id="313" r:id="rId18"/>
    <p:sldId id="314" r:id="rId19"/>
    <p:sldId id="315" r:id="rId20"/>
    <p:sldId id="264" r:id="rId21"/>
    <p:sldId id="265" r:id="rId22"/>
    <p:sldId id="267" r:id="rId23"/>
    <p:sldId id="274" r:id="rId24"/>
    <p:sldId id="275" r:id="rId25"/>
    <p:sldId id="316" r:id="rId26"/>
    <p:sldId id="276" r:id="rId27"/>
    <p:sldId id="278" r:id="rId28"/>
    <p:sldId id="279" r:id="rId29"/>
    <p:sldId id="280" r:id="rId30"/>
    <p:sldId id="304" r:id="rId31"/>
    <p:sldId id="303" r:id="rId32"/>
    <p:sldId id="306" r:id="rId33"/>
    <p:sldId id="307" r:id="rId34"/>
    <p:sldId id="308" r:id="rId35"/>
    <p:sldId id="309" r:id="rId36"/>
    <p:sldId id="310" r:id="rId37"/>
    <p:sldId id="312" r:id="rId38"/>
    <p:sldId id="305" r:id="rId39"/>
    <p:sldId id="297" r:id="rId40"/>
    <p:sldId id="298" r:id="rId41"/>
    <p:sldId id="299" r:id="rId42"/>
    <p:sldId id="300" r:id="rId43"/>
    <p:sldId id="301" r:id="rId44"/>
    <p:sldId id="3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79"/>
    <p:restoredTop sz="94686"/>
  </p:normalViewPr>
  <p:slideViewPr>
    <p:cSldViewPr snapToGrid="0" snapToObjects="1">
      <p:cViewPr>
        <p:scale>
          <a:sx n="122" d="100"/>
          <a:sy n="122" d="100"/>
        </p:scale>
        <p:origin x="1080"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498A9-1049-B74D-A586-6358DC959A9B}" type="datetimeFigureOut">
              <a:rPr lang="en-US" smtClean="0"/>
              <a:t>12/5/18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90A4F-D08F-C149-9BFA-F5ECDA8CAD85}" type="slidenum">
              <a:rPr lang="en-US" smtClean="0"/>
              <a:t>‹#›</a:t>
            </a:fld>
            <a:endParaRPr lang="en-US"/>
          </a:p>
        </p:txBody>
      </p:sp>
    </p:spTree>
    <p:extLst>
      <p:ext uri="{BB962C8B-B14F-4D97-AF65-F5344CB8AC3E}">
        <p14:creationId xmlns:p14="http://schemas.microsoft.com/office/powerpoint/2010/main" val="18764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18" name="Shape 218"/>
          <p:cNvSpPr>
            <a:spLocks noGrp="1"/>
          </p:cNvSpPr>
          <p:nvPr>
            <p:ph type="body" sz="quarter" idx="1"/>
          </p:nvPr>
        </p:nvSpPr>
        <p:spPr>
          <a:prstGeom prst="rect">
            <a:avLst/>
          </a:prstGeom>
        </p:spPr>
        <p:txBody>
          <a:bodyPr/>
          <a:lstStyle>
            <a:lvl1pPr defTabSz="914400">
              <a:lnSpc>
                <a:spcPct val="100000"/>
              </a:lnSpc>
              <a:defRPr sz="1800"/>
            </a:lvl1pPr>
          </a:lstStyle>
          <a:p>
            <a:pPr lvl="0"/>
            <a:r>
              <a:t>READOUT ALONG Z SAY THAT THING creating a large amo</a:t>
            </a:r>
          </a:p>
        </p:txBody>
      </p:sp>
    </p:spTree>
    <p:extLst>
      <p:ext uri="{BB962C8B-B14F-4D97-AF65-F5344CB8AC3E}">
        <p14:creationId xmlns:p14="http://schemas.microsoft.com/office/powerpoint/2010/main" val="27268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24" name="Shape 324"/>
          <p:cNvSpPr>
            <a:spLocks noGrp="1"/>
          </p:cNvSpPr>
          <p:nvPr>
            <p:ph type="body" sz="quarter" idx="1"/>
          </p:nvPr>
        </p:nvSpPr>
        <p:spPr>
          <a:prstGeom prst="rect">
            <a:avLst/>
          </a:prstGeom>
        </p:spPr>
        <p:txBody>
          <a:bodyPr/>
          <a:lstStyle>
            <a:lvl1pPr defTabSz="914400">
              <a:lnSpc>
                <a:spcPct val="100000"/>
              </a:lnSpc>
              <a:defRPr sz="1800"/>
            </a:lvl1pPr>
          </a:lstStyle>
          <a:p>
            <a:pPr lvl="0"/>
            <a:r>
              <a:t>Shows correct distortion in the phase encode direction</a:t>
            </a:r>
          </a:p>
        </p:txBody>
      </p:sp>
    </p:spTree>
    <p:extLst>
      <p:ext uri="{BB962C8B-B14F-4D97-AF65-F5344CB8AC3E}">
        <p14:creationId xmlns:p14="http://schemas.microsoft.com/office/powerpoint/2010/main" val="725718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6CCDD3-D3EA-C545-9F81-03A493E35D6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1183062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6CCDD3-D3EA-C545-9F81-03A493E35D6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189503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6CCDD3-D3EA-C545-9F81-03A493E35D6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446938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endParaRPr/>
          </a:p>
        </p:txBody>
      </p:sp>
      <p:sp>
        <p:nvSpPr>
          <p:cNvPr id="19" name="Shape 19"/>
          <p:cNvSpPr>
            <a:spLocks noGrp="1"/>
          </p:cNvSpPr>
          <p:nvPr>
            <p:ph type="body" idx="1"/>
          </p:nvPr>
        </p:nvSpPr>
        <p:spPr>
          <a:prstGeom prst="rect">
            <a:avLst/>
          </a:prstGeom>
        </p:spPr>
        <p:txBody>
          <a:bodyPr/>
          <a:lstStyle/>
          <a:p>
            <a:pPr lvl="0"/>
            <a:endParaRP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4438353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6CCDD3-D3EA-C545-9F81-03A493E35D6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17957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6CCDD3-D3EA-C545-9F81-03A493E35D61}" type="datetimeFigureOut">
              <a:rPr lang="en-US" smtClean="0"/>
              <a:t>12/5/18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932837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6CCDD3-D3EA-C545-9F81-03A493E35D61}"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1570920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6CCDD3-D3EA-C545-9F81-03A493E35D61}" type="datetimeFigureOut">
              <a:rPr lang="en-US" smtClean="0"/>
              <a:t>12/5/18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129016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6CCDD3-D3EA-C545-9F81-03A493E35D61}" type="datetimeFigureOut">
              <a:rPr lang="en-US" smtClean="0"/>
              <a:t>12/5/18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652065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CCDD3-D3EA-C545-9F81-03A493E35D61}" type="datetimeFigureOut">
              <a:rPr lang="en-US" smtClean="0"/>
              <a:t>12/5/18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651017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6CCDD3-D3EA-C545-9F81-03A493E35D61}"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228058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6CCDD3-D3EA-C545-9F81-03A493E35D61}" type="datetimeFigureOut">
              <a:rPr lang="en-US" smtClean="0"/>
              <a:t>12/5/18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FE891-5485-714D-9055-334B880D2022}" type="slidenum">
              <a:rPr lang="en-US" smtClean="0"/>
              <a:t>‹#›</a:t>
            </a:fld>
            <a:endParaRPr lang="en-US"/>
          </a:p>
        </p:txBody>
      </p:sp>
    </p:spTree>
    <p:extLst>
      <p:ext uri="{BB962C8B-B14F-4D97-AF65-F5344CB8AC3E}">
        <p14:creationId xmlns:p14="http://schemas.microsoft.com/office/powerpoint/2010/main" val="18731396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CCDD3-D3EA-C545-9F81-03A493E35D61}" type="datetimeFigureOut">
              <a:rPr lang="en-US" smtClean="0"/>
              <a:t>12/5/18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FE891-5485-714D-9055-334B880D2022}" type="slidenum">
              <a:rPr lang="en-US" smtClean="0"/>
              <a:t>‹#›</a:t>
            </a:fld>
            <a:endParaRPr lang="en-US"/>
          </a:p>
        </p:txBody>
      </p:sp>
    </p:spTree>
    <p:extLst>
      <p:ext uri="{BB962C8B-B14F-4D97-AF65-F5344CB8AC3E}">
        <p14:creationId xmlns:p14="http://schemas.microsoft.com/office/powerpoint/2010/main" val="202207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hyperlink" Target="mailto:jstockmann@mgh.harvard.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flab.martinos.org/index.php/Current_driver:Current_drive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1" Type="http://schemas.openxmlformats.org/officeDocument/2006/relationships/hyperlink" Target="https://www.digikey.com/products/en?keywords=WM21351-ND" TargetMode="External"/><Relationship Id="rId12" Type="http://schemas.openxmlformats.org/officeDocument/2006/relationships/hyperlink" Target="https://www.digikey.com/product-detail/en/molex-llc/39-01-2020/WM3700-ND/61315" TargetMode="External"/><Relationship Id="rId13" Type="http://schemas.openxmlformats.org/officeDocument/2006/relationships/hyperlink" Target="https://www.digikey.com/product-detail/en/molex-llc/39-00-0038/WM2501CT-ND/467978" TargetMode="External"/><Relationship Id="rId14" Type="http://schemas.openxmlformats.org/officeDocument/2006/relationships/hyperlink" Target="https://www.newark.com/molex/63819-0900/hand-crimp-tool/dp/97M9440?MER=bn_level5_5NP_EngagementRecSingleItem_1" TargetMode="External"/><Relationship Id="rId1" Type="http://schemas.openxmlformats.org/officeDocument/2006/relationships/slideLayout" Target="../slideLayouts/slideLayout1.xml"/><Relationship Id="rId2" Type="http://schemas.openxmlformats.org/officeDocument/2006/relationships/hyperlink" Target="https://www.jameco.com/z/RSP-2000-12-MEAN-WELL-2000W-Single-Output-Power-Supply-12-Volts-100-Amps_2152981.html?CID=GOOG&amp;gclid=CjwKCAjwrNjcBRA3EiwAIIOvq4hT5vFfBLhiGqZbjJncPI57JO-Bi-CI3hmqy6vK_Mqv8c29MJvcvRoClx8QAvD_BwE" TargetMode="External"/><Relationship Id="rId3" Type="http://schemas.openxmlformats.org/officeDocument/2006/relationships/hyperlink" Target="https://www.jameco.com/z/SE-600-12-MEAN-WELL-AC-to-DC-Power-Supply-Single-Output-12-Volt-50-Amp-600-Watt_374011.html" TargetMode="External"/><Relationship Id="rId4" Type="http://schemas.openxmlformats.org/officeDocument/2006/relationships/hyperlink" Target="https://www.mouser.com/ProductDetail/Bud-Industries/NHC-14155?qs=/ha2pyFaduj9zMZIBX+Dj2IzVART0WEz1YCyw2YIou8=" TargetMode="External"/><Relationship Id="rId5" Type="http://schemas.openxmlformats.org/officeDocument/2006/relationships/hyperlink" Target="https://www.mouser.com/ProductDetail/Simpson-Electric-Company/02740?qs=sGAEpiMZZMtUpMOmSPzkHy4N5Z8yXGvg" TargetMode="External"/><Relationship Id="rId6" Type="http://schemas.openxmlformats.org/officeDocument/2006/relationships/hyperlink" Target="https://www.mouser.com/ProductDetail/Simpson-Electric-Company/06713?qs=sGAEpiMZZMtFJx2zDaGuWCGrWWAP9a5liEaW4QXVCq4=" TargetMode="External"/><Relationship Id="rId7" Type="http://schemas.openxmlformats.org/officeDocument/2006/relationships/hyperlink" Target="https://www.digikey.com/product-detail/en/tripp-lite/PR60/TL241-ND/251533" TargetMode="External"/><Relationship Id="rId8" Type="http://schemas.openxmlformats.org/officeDocument/2006/relationships/hyperlink" Target="https://www.digikey.com/product-detail/en/texas-instruments/OPA549T/OPA549T-ND/307860" TargetMode="External"/><Relationship Id="rId9" Type="http://schemas.openxmlformats.org/officeDocument/2006/relationships/hyperlink" Target="https://www.digikey.com/products/en?keywords=WM21355-ND" TargetMode="External"/><Relationship Id="rId10" Type="http://schemas.openxmlformats.org/officeDocument/2006/relationships/hyperlink" Target="https://www.digikey.com/product-detail/en/molex-llc/39-01-2100/WM3704-ND/61385"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mailto:John.Hauger@odu-usa.com" TargetMode="External"/><Relationship Id="rId4" Type="http://schemas.openxmlformats.org/officeDocument/2006/relationships/hyperlink" Target="mailto:Tom.Lowe@odu-usa.com" TargetMode="External"/><Relationship Id="rId5" Type="http://schemas.openxmlformats.org/officeDocument/2006/relationships/hyperlink" Target="https://www.mouser.com/ProductDetail/Amphenol-Industrial/MS3112E20-16P?qs=sGAEpiMZZMv/ye0hRulZR/S5ltx8gSydeTjLcqhhYqo=" TargetMode="External"/><Relationship Id="rId6" Type="http://schemas.openxmlformats.org/officeDocument/2006/relationships/hyperlink" Target="https://www.mouser.com/ProductDetail/Amphenol-Industrial/MS3116F20-16S?qs=sGAEpiMZZMv/ye0hRulZR/S5ltx8gSydZaYg9yxXhSg=" TargetMode="External"/><Relationship Id="rId7" Type="http://schemas.openxmlformats.org/officeDocument/2006/relationships/hyperlink" Target="https://www.mouser.com/ProductDetail/Amphenol-Industrial/PT06E-20-16P-SR?qs=/ha2pyFadugSneYzzMZUg8xUloEPQyyBQexzX6MEOBwLIRvnztMUBQ==" TargetMode="External"/><Relationship Id="rId1" Type="http://schemas.openxmlformats.org/officeDocument/2006/relationships/slideLayout" Target="../slideLayouts/slideLayout2.xml"/><Relationship Id="rId2" Type="http://schemas.openxmlformats.org/officeDocument/2006/relationships/hyperlink" Target="https://www.odu-usa.com/fileadmin/redaktion/downloads/downloadcenter/brochures/ODU-MAC_ZERO_Manual_Mating-0518.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digikey.com/products/en?FV=ffec4bd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001387" y="2408339"/>
            <a:ext cx="7641836" cy="3970318"/>
          </a:xfrm>
          <a:prstGeom prst="rect">
            <a:avLst/>
          </a:prstGeom>
          <a:noFill/>
        </p:spPr>
        <p:txBody>
          <a:bodyPr wrap="none" rtlCol="0">
            <a:spAutoFit/>
          </a:bodyPr>
          <a:lstStyle/>
          <a:p>
            <a:pPr algn="ctr"/>
            <a:r>
              <a:rPr lang="en-US" sz="2800" dirty="0" smtClean="0">
                <a:solidFill>
                  <a:schemeClr val="bg1"/>
                </a:solidFill>
              </a:rPr>
              <a:t>Guidelines for open-source shim amplifier setup</a:t>
            </a:r>
          </a:p>
          <a:p>
            <a:pPr algn="ctr"/>
            <a:endParaRPr lang="en-US" sz="2800" dirty="0">
              <a:solidFill>
                <a:schemeClr val="bg1"/>
              </a:solidFill>
            </a:endParaRPr>
          </a:p>
          <a:p>
            <a:pPr algn="ctr"/>
            <a:r>
              <a:rPr lang="en-US" sz="2800" u="sng" dirty="0" smtClean="0">
                <a:solidFill>
                  <a:schemeClr val="bg1"/>
                </a:solidFill>
              </a:rPr>
              <a:t>Update</a:t>
            </a:r>
            <a:r>
              <a:rPr lang="en-US" sz="2800" dirty="0" smtClean="0">
                <a:solidFill>
                  <a:schemeClr val="bg1"/>
                </a:solidFill>
              </a:rPr>
              <a:t>: December 1, 2018</a:t>
            </a:r>
          </a:p>
          <a:p>
            <a:pPr algn="ctr"/>
            <a:endParaRPr lang="en-US" sz="2800" dirty="0">
              <a:solidFill>
                <a:schemeClr val="bg1"/>
              </a:solidFill>
            </a:endParaRPr>
          </a:p>
          <a:p>
            <a:pPr algn="ctr"/>
            <a:r>
              <a:rPr lang="en-US" sz="2800" dirty="0" smtClean="0">
                <a:solidFill>
                  <a:schemeClr val="bg1"/>
                </a:solidFill>
              </a:rPr>
              <a:t>Jason Stockmann</a:t>
            </a:r>
          </a:p>
          <a:p>
            <a:pPr algn="ctr"/>
            <a:r>
              <a:rPr lang="en-US" sz="2800" dirty="0" smtClean="0">
                <a:solidFill>
                  <a:schemeClr val="bg1"/>
                </a:solidFill>
              </a:rPr>
              <a:t>A. A. </a:t>
            </a:r>
            <a:r>
              <a:rPr lang="en-US" sz="2800" dirty="0" err="1" smtClean="0">
                <a:solidFill>
                  <a:schemeClr val="bg1"/>
                </a:solidFill>
              </a:rPr>
              <a:t>Martinos</a:t>
            </a:r>
            <a:r>
              <a:rPr lang="en-US" sz="2800" dirty="0" smtClean="0">
                <a:solidFill>
                  <a:schemeClr val="bg1"/>
                </a:solidFill>
              </a:rPr>
              <a:t> Center for Biomedical Imaging</a:t>
            </a:r>
          </a:p>
          <a:p>
            <a:pPr algn="ctr"/>
            <a:r>
              <a:rPr lang="en-US" sz="2800" dirty="0" smtClean="0">
                <a:solidFill>
                  <a:schemeClr val="bg1"/>
                </a:solidFill>
              </a:rPr>
              <a:t>Massachusetts General Hospital</a:t>
            </a:r>
          </a:p>
          <a:p>
            <a:pPr algn="ctr"/>
            <a:r>
              <a:rPr lang="en-US" sz="2800" dirty="0">
                <a:solidFill>
                  <a:schemeClr val="bg1"/>
                </a:solidFill>
              </a:rPr>
              <a:t>e</a:t>
            </a:r>
            <a:r>
              <a:rPr lang="en-US" sz="2800" dirty="0" smtClean="0">
                <a:solidFill>
                  <a:schemeClr val="bg1"/>
                </a:solidFill>
              </a:rPr>
              <a:t>mail questions to:  </a:t>
            </a:r>
            <a:r>
              <a:rPr lang="en-US" sz="2800" dirty="0" smtClean="0">
                <a:solidFill>
                  <a:schemeClr val="bg1"/>
                </a:solidFill>
                <a:hlinkClick r:id="rId2"/>
              </a:rPr>
              <a:t>jstockmann@mgh.harvard.edu</a:t>
            </a:r>
            <a:endParaRPr lang="en-US" sz="2800" dirty="0" smtClean="0">
              <a:solidFill>
                <a:schemeClr val="bg1"/>
              </a:solidFill>
            </a:endParaRPr>
          </a:p>
          <a:p>
            <a:pPr algn="ctr"/>
            <a:endParaRPr lang="en-US" sz="2800" dirty="0">
              <a:solidFill>
                <a:schemeClr val="bg1"/>
              </a:solidFill>
            </a:endParaRPr>
          </a:p>
        </p:txBody>
      </p:sp>
      <p:sp>
        <p:nvSpPr>
          <p:cNvPr id="3" name="Rectangle 2"/>
          <p:cNvSpPr/>
          <p:nvPr/>
        </p:nvSpPr>
        <p:spPr>
          <a:xfrm>
            <a:off x="4829325" y="158573"/>
            <a:ext cx="184731" cy="369332"/>
          </a:xfrm>
          <a:prstGeom prst="rect">
            <a:avLst/>
          </a:prstGeom>
          <a:solidFill>
            <a:schemeClr val="tx1"/>
          </a:solidFill>
        </p:spPr>
        <p:txBody>
          <a:bodyPr wrap="none" rtlCol="0" anchor="ctr">
            <a:spAutoFit/>
          </a:bodyPr>
          <a:lstStyle/>
          <a:p>
            <a:pPr algn="ctr"/>
            <a:endParaRPr lang="en-US" dirty="0">
              <a:solidFill>
                <a:schemeClr val="bg1"/>
              </a:solidFill>
              <a:latin typeface="Helvetica"/>
              <a:cs typeface="Helvetica"/>
            </a:endParaRPr>
          </a:p>
        </p:txBody>
      </p:sp>
      <p:pic>
        <p:nvPicPr>
          <p:cNvPr id="4" name="Picture 16" descr="AAMCfBI.white.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0281" y="197901"/>
            <a:ext cx="1435969" cy="92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MGHBandW.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597" y="172364"/>
            <a:ext cx="1820849" cy="40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HMS_Logo White letters.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3702" y="655762"/>
            <a:ext cx="1507326" cy="44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8419585" y="79033"/>
            <a:ext cx="1712400" cy="1554404"/>
            <a:chOff x="7190144" y="217146"/>
            <a:chExt cx="2283200" cy="2072539"/>
          </a:xfrm>
        </p:grpSpPr>
        <p:pic>
          <p:nvPicPr>
            <p:cNvPr id="8" name="Picture 21"/>
            <p:cNvPicPr>
              <a:picLocks noChangeAspect="1"/>
            </p:cNvPicPr>
            <p:nvPr/>
          </p:nvPicPr>
          <p:blipFill>
            <a:blip r:embed="rId6">
              <a:extLst>
                <a:ext uri="{28A0092B-C50C-407E-A947-70E740481C1C}">
                  <a14:useLocalDpi xmlns:a14="http://schemas.microsoft.com/office/drawing/2010/main" val="0"/>
                </a:ext>
              </a:extLst>
            </a:blip>
            <a:srcRect t="12395" r="46429" b="19635"/>
            <a:stretch>
              <a:fillRect/>
            </a:stretch>
          </p:blipFill>
          <p:spPr bwMode="auto">
            <a:xfrm>
              <a:off x="7190144" y="217146"/>
              <a:ext cx="2244092" cy="193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flipH="1">
              <a:off x="9013205" y="1068802"/>
              <a:ext cx="460139" cy="12208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bg1"/>
                </a:solidFill>
              </a:endParaRPr>
            </a:p>
          </p:txBody>
        </p:sp>
      </p:grpSp>
      <p:pic>
        <p:nvPicPr>
          <p:cNvPr id="11" name="Picture 7" descr="Image result for MIT LOGO WHITE"/>
          <p:cNvPicPr>
            <a:picLocks noChangeAspect="1" noChangeArrowheads="1"/>
          </p:cNvPicPr>
          <p:nvPr/>
        </p:nvPicPr>
        <p:blipFill>
          <a:blip r:embed="rId7">
            <a:extLst>
              <a:ext uri="{28A0092B-C50C-407E-A947-70E740481C1C}">
                <a14:useLocalDpi xmlns:a14="http://schemas.microsoft.com/office/drawing/2010/main" val="0"/>
              </a:ext>
            </a:extLst>
          </a:blip>
          <a:srcRect l="3377" t="9087" r="3696" b="12820"/>
          <a:stretch>
            <a:fillRect/>
          </a:stretch>
        </p:blipFill>
        <p:spPr bwMode="auto">
          <a:xfrm>
            <a:off x="513196" y="1200208"/>
            <a:ext cx="1682176" cy="44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0224241" y="1186735"/>
            <a:ext cx="1673035" cy="507831"/>
          </a:xfrm>
          <a:prstGeom prst="rect">
            <a:avLst/>
          </a:prstGeom>
          <a:noFill/>
        </p:spPr>
        <p:txBody>
          <a:bodyPr wrap="square" rtlCol="0">
            <a:spAutoFit/>
          </a:bodyPr>
          <a:lstStyle/>
          <a:p>
            <a:r>
              <a:rPr lang="en-US" sz="1350" i="1" dirty="0">
                <a:solidFill>
                  <a:schemeClr val="bg1"/>
                </a:solidFill>
                <a:latin typeface="Abadi MT Condensed Light" charset="0"/>
                <a:ea typeface="Abadi MT Condensed Light" charset="0"/>
                <a:cs typeface="Abadi MT Condensed Light" charset="0"/>
              </a:rPr>
              <a:t>MR Physics and Instrumentation Group</a:t>
            </a:r>
          </a:p>
        </p:txBody>
      </p:sp>
      <p:cxnSp>
        <p:nvCxnSpPr>
          <p:cNvPr id="13" name="Straight Connector 12"/>
          <p:cNvCxnSpPr/>
          <p:nvPr/>
        </p:nvCxnSpPr>
        <p:spPr>
          <a:xfrm>
            <a:off x="10264782" y="1186734"/>
            <a:ext cx="193291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602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2193" y="2364827"/>
            <a:ext cx="4369722" cy="584775"/>
          </a:xfrm>
          <a:prstGeom prst="rect">
            <a:avLst/>
          </a:prstGeom>
          <a:noFill/>
        </p:spPr>
        <p:txBody>
          <a:bodyPr wrap="none" rtlCol="0">
            <a:spAutoFit/>
          </a:bodyPr>
          <a:lstStyle/>
          <a:p>
            <a:r>
              <a:rPr lang="en-US" sz="3200" dirty="0" smtClean="0"/>
              <a:t>Enclosure/chassis photos</a:t>
            </a:r>
            <a:endParaRPr lang="en-US" sz="3200" dirty="0"/>
          </a:p>
        </p:txBody>
      </p:sp>
    </p:spTree>
    <p:extLst>
      <p:ext uri="{BB962C8B-B14F-4D97-AF65-F5344CB8AC3E}">
        <p14:creationId xmlns:p14="http://schemas.microsoft.com/office/powerpoint/2010/main" val="103676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0650" y="857250"/>
            <a:ext cx="6858000" cy="5143500"/>
          </a:xfrm>
          <a:prstGeom prst="rect">
            <a:avLst/>
          </a:prstGeom>
        </p:spPr>
      </p:pic>
      <p:sp>
        <p:nvSpPr>
          <p:cNvPr id="3" name="TextBox 2"/>
          <p:cNvSpPr txBox="1"/>
          <p:nvPr/>
        </p:nvSpPr>
        <p:spPr>
          <a:xfrm>
            <a:off x="299968" y="2196662"/>
            <a:ext cx="3217932" cy="369332"/>
          </a:xfrm>
          <a:prstGeom prst="rect">
            <a:avLst/>
          </a:prstGeom>
          <a:noFill/>
        </p:spPr>
        <p:txBody>
          <a:bodyPr wrap="none" rtlCol="0">
            <a:spAutoFit/>
          </a:bodyPr>
          <a:lstStyle/>
          <a:p>
            <a:r>
              <a:rPr lang="en-US" dirty="0" smtClean="0"/>
              <a:t>Filter box on scanner filter panel</a:t>
            </a:r>
            <a:endParaRPr lang="en-US" dirty="0"/>
          </a:p>
        </p:txBody>
      </p:sp>
    </p:spTree>
    <p:extLst>
      <p:ext uri="{BB962C8B-B14F-4D97-AF65-F5344CB8AC3E}">
        <p14:creationId xmlns:p14="http://schemas.microsoft.com/office/powerpoint/2010/main" val="1176141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2660650" y="857250"/>
            <a:ext cx="6858000" cy="5143500"/>
          </a:xfrm>
          <a:prstGeom prst="rect">
            <a:avLst/>
          </a:prstGeom>
        </p:spPr>
      </p:pic>
      <p:sp>
        <p:nvSpPr>
          <p:cNvPr id="3" name="TextBox 2"/>
          <p:cNvSpPr txBox="1"/>
          <p:nvPr/>
        </p:nvSpPr>
        <p:spPr>
          <a:xfrm>
            <a:off x="430925" y="1828800"/>
            <a:ext cx="2596055" cy="2031325"/>
          </a:xfrm>
          <a:prstGeom prst="rect">
            <a:avLst/>
          </a:prstGeom>
          <a:noFill/>
        </p:spPr>
        <p:txBody>
          <a:bodyPr wrap="square" rtlCol="0">
            <a:spAutoFit/>
          </a:bodyPr>
          <a:lstStyle/>
          <a:p>
            <a:r>
              <a:rPr lang="en-US" dirty="0" smtClean="0"/>
              <a:t>Amplifier chassis photos</a:t>
            </a:r>
          </a:p>
          <a:p>
            <a:endParaRPr lang="en-US" dirty="0"/>
          </a:p>
          <a:p>
            <a:r>
              <a:rPr lang="en-US" dirty="0" smtClean="0"/>
              <a:t>Fiber board is mounted vertically to allow short </a:t>
            </a:r>
            <a:r>
              <a:rPr lang="en-US" dirty="0" err="1" smtClean="0"/>
              <a:t>ethernet</a:t>
            </a:r>
            <a:r>
              <a:rPr lang="en-US" dirty="0" smtClean="0"/>
              <a:t> cable runs to the amplifier boards, which are horizontal</a:t>
            </a:r>
            <a:endParaRPr lang="en-US" dirty="0"/>
          </a:p>
        </p:txBody>
      </p:sp>
    </p:spTree>
    <p:extLst>
      <p:ext uri="{BB962C8B-B14F-4D97-AF65-F5344CB8AC3E}">
        <p14:creationId xmlns:p14="http://schemas.microsoft.com/office/powerpoint/2010/main" val="1978115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0650" y="857250"/>
            <a:ext cx="6858000" cy="5143500"/>
          </a:xfrm>
          <a:prstGeom prst="rect">
            <a:avLst/>
          </a:prstGeom>
        </p:spPr>
      </p:pic>
      <p:sp>
        <p:nvSpPr>
          <p:cNvPr id="3" name="TextBox 2"/>
          <p:cNvSpPr txBox="1"/>
          <p:nvPr/>
        </p:nvSpPr>
        <p:spPr>
          <a:xfrm>
            <a:off x="536027" y="1755228"/>
            <a:ext cx="2606566" cy="1477328"/>
          </a:xfrm>
          <a:prstGeom prst="rect">
            <a:avLst/>
          </a:prstGeom>
          <a:noFill/>
        </p:spPr>
        <p:txBody>
          <a:bodyPr wrap="square" rtlCol="0">
            <a:spAutoFit/>
          </a:bodyPr>
          <a:lstStyle/>
          <a:p>
            <a:r>
              <a:rPr lang="en-US" dirty="0" smtClean="0"/>
              <a:t>Use brass rods to support boards on heat sinks</a:t>
            </a:r>
          </a:p>
          <a:p>
            <a:endParaRPr lang="en-US" i="1" dirty="0"/>
          </a:p>
          <a:p>
            <a:r>
              <a:rPr lang="en-US" i="1" dirty="0" smtClean="0"/>
              <a:t>Use non-magnetic fasteners!</a:t>
            </a:r>
            <a:endParaRPr lang="en-US" i="1" dirty="0"/>
          </a:p>
        </p:txBody>
      </p:sp>
    </p:spTree>
    <p:extLst>
      <p:ext uri="{BB962C8B-B14F-4D97-AF65-F5344CB8AC3E}">
        <p14:creationId xmlns:p14="http://schemas.microsoft.com/office/powerpoint/2010/main" val="991171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0650" y="857250"/>
            <a:ext cx="6858000" cy="5143500"/>
          </a:xfrm>
          <a:prstGeom prst="rect">
            <a:avLst/>
          </a:prstGeom>
        </p:spPr>
      </p:pic>
    </p:spTree>
    <p:extLst>
      <p:ext uri="{BB962C8B-B14F-4D97-AF65-F5344CB8AC3E}">
        <p14:creationId xmlns:p14="http://schemas.microsoft.com/office/powerpoint/2010/main" val="593557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0650" y="857250"/>
            <a:ext cx="6858000" cy="5143500"/>
          </a:xfrm>
          <a:prstGeom prst="rect">
            <a:avLst/>
          </a:prstGeom>
        </p:spPr>
      </p:pic>
      <p:sp>
        <p:nvSpPr>
          <p:cNvPr id="3" name="TextBox 2"/>
          <p:cNvSpPr txBox="1"/>
          <p:nvPr/>
        </p:nvSpPr>
        <p:spPr>
          <a:xfrm>
            <a:off x="515007" y="1671145"/>
            <a:ext cx="2648607" cy="1477328"/>
          </a:xfrm>
          <a:prstGeom prst="rect">
            <a:avLst/>
          </a:prstGeom>
          <a:noFill/>
        </p:spPr>
        <p:txBody>
          <a:bodyPr wrap="square" rtlCol="0">
            <a:spAutoFit/>
          </a:bodyPr>
          <a:lstStyle/>
          <a:p>
            <a:r>
              <a:rPr lang="en-US" dirty="0" smtClean="0"/>
              <a:t>Fiber optic connections</a:t>
            </a:r>
          </a:p>
          <a:p>
            <a:endParaRPr lang="en-US" dirty="0"/>
          </a:p>
          <a:p>
            <a:r>
              <a:rPr lang="en-US" dirty="0" smtClean="0"/>
              <a:t>Make sure to add some sort of strain relief for the fiber optic cables</a:t>
            </a:r>
            <a:endParaRPr lang="en-US" dirty="0"/>
          </a:p>
        </p:txBody>
      </p:sp>
    </p:spTree>
    <p:extLst>
      <p:ext uri="{BB962C8B-B14F-4D97-AF65-F5344CB8AC3E}">
        <p14:creationId xmlns:p14="http://schemas.microsoft.com/office/powerpoint/2010/main" val="859748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0650" y="857250"/>
            <a:ext cx="6858000" cy="5143500"/>
          </a:xfrm>
          <a:prstGeom prst="rect">
            <a:avLst/>
          </a:prstGeom>
        </p:spPr>
      </p:pic>
      <p:sp>
        <p:nvSpPr>
          <p:cNvPr id="3" name="TextBox 2"/>
          <p:cNvSpPr txBox="1"/>
          <p:nvPr/>
        </p:nvSpPr>
        <p:spPr>
          <a:xfrm>
            <a:off x="346841" y="1208690"/>
            <a:ext cx="2413418" cy="369332"/>
          </a:xfrm>
          <a:prstGeom prst="rect">
            <a:avLst/>
          </a:prstGeom>
          <a:noFill/>
        </p:spPr>
        <p:txBody>
          <a:bodyPr wrap="none" rtlCol="0">
            <a:spAutoFit/>
          </a:bodyPr>
          <a:lstStyle/>
          <a:p>
            <a:r>
              <a:rPr lang="en-US" dirty="0" smtClean="0"/>
              <a:t>+12V Power connection</a:t>
            </a:r>
            <a:endParaRPr lang="en-US" dirty="0"/>
          </a:p>
        </p:txBody>
      </p:sp>
    </p:spTree>
    <p:extLst>
      <p:ext uri="{BB962C8B-B14F-4D97-AF65-F5344CB8AC3E}">
        <p14:creationId xmlns:p14="http://schemas.microsoft.com/office/powerpoint/2010/main" val="1527197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4" y="147146"/>
            <a:ext cx="5640552" cy="42304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179" y="147146"/>
            <a:ext cx="5640552" cy="4230414"/>
          </a:xfrm>
          <a:prstGeom prst="rect">
            <a:avLst/>
          </a:prstGeom>
        </p:spPr>
      </p:pic>
      <p:sp>
        <p:nvSpPr>
          <p:cNvPr id="6" name="TextBox 5"/>
          <p:cNvSpPr txBox="1"/>
          <p:nvPr/>
        </p:nvSpPr>
        <p:spPr>
          <a:xfrm>
            <a:off x="823629" y="4487918"/>
            <a:ext cx="9956163" cy="2585323"/>
          </a:xfrm>
          <a:prstGeom prst="rect">
            <a:avLst/>
          </a:prstGeom>
          <a:noFill/>
        </p:spPr>
        <p:txBody>
          <a:bodyPr wrap="square" rtlCol="0">
            <a:spAutoFit/>
          </a:bodyPr>
          <a:lstStyle/>
          <a:p>
            <a:r>
              <a:rPr lang="en-US" dirty="0" smtClean="0"/>
              <a:t>Steps for installing OPA-549 to avoid mechanical stress on solder joints:</a:t>
            </a:r>
          </a:p>
          <a:p>
            <a:pPr marL="342900" indent="-342900">
              <a:buAutoNum type="arabicParenBoth"/>
            </a:pPr>
            <a:r>
              <a:rPr lang="en-US" dirty="0" smtClean="0"/>
              <a:t>Drill holes in heat sink</a:t>
            </a:r>
          </a:p>
          <a:p>
            <a:pPr marL="342900" indent="-342900">
              <a:buAutoNum type="arabicParenBoth"/>
            </a:pPr>
            <a:r>
              <a:rPr lang="en-US" dirty="0" smtClean="0"/>
              <a:t>Set up PCB on brass threaded rod with nuts to hold it in place.  Remember to use thermal compound between op amp and heat sink</a:t>
            </a:r>
          </a:p>
          <a:p>
            <a:pPr marL="342900" indent="-342900">
              <a:buAutoNum type="arabicParenBoth"/>
            </a:pPr>
            <a:r>
              <a:rPr lang="en-US" dirty="0" smtClean="0"/>
              <a:t>Temporarily attach OPA-549 pair to heat sink with screw</a:t>
            </a:r>
          </a:p>
          <a:p>
            <a:pPr marL="342900" indent="-342900">
              <a:buAutoNum type="arabicParenBoth"/>
            </a:pPr>
            <a:r>
              <a:rPr lang="en-US" dirty="0" smtClean="0"/>
              <a:t>Solder pins to PCB</a:t>
            </a:r>
          </a:p>
          <a:p>
            <a:endParaRPr lang="en-US" dirty="0"/>
          </a:p>
          <a:p>
            <a:r>
              <a:rPr lang="en-US" i="1" dirty="0" smtClean="0"/>
              <a:t>Do not solder the op amps first, and then install the bolts second.  This can damage the pins.  </a:t>
            </a:r>
          </a:p>
          <a:p>
            <a:pPr marL="342900" indent="-342900">
              <a:buAutoNum type="arabicParenBoth"/>
            </a:pPr>
            <a:endParaRPr lang="en-US" dirty="0"/>
          </a:p>
        </p:txBody>
      </p:sp>
    </p:spTree>
    <p:extLst>
      <p:ext uri="{BB962C8B-B14F-4D97-AF65-F5344CB8AC3E}">
        <p14:creationId xmlns:p14="http://schemas.microsoft.com/office/powerpoint/2010/main" val="41765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45588" y="857250"/>
            <a:ext cx="68580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2036" y="857250"/>
            <a:ext cx="6858000" cy="5143500"/>
          </a:xfrm>
          <a:prstGeom prst="rect">
            <a:avLst/>
          </a:prstGeom>
        </p:spPr>
      </p:pic>
    </p:spTree>
    <p:extLst>
      <p:ext uri="{BB962C8B-B14F-4D97-AF65-F5344CB8AC3E}">
        <p14:creationId xmlns:p14="http://schemas.microsoft.com/office/powerpoint/2010/main" val="290653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2522483"/>
            <a:ext cx="4625433" cy="646331"/>
          </a:xfrm>
          <a:prstGeom prst="rect">
            <a:avLst/>
          </a:prstGeom>
          <a:noFill/>
        </p:spPr>
        <p:txBody>
          <a:bodyPr wrap="none" rtlCol="0">
            <a:spAutoFit/>
          </a:bodyPr>
          <a:lstStyle/>
          <a:p>
            <a:r>
              <a:rPr lang="en-US" sz="3600" smtClean="0"/>
              <a:t>Power supply enclosure</a:t>
            </a:r>
            <a:endParaRPr lang="en-US" sz="3600"/>
          </a:p>
        </p:txBody>
      </p:sp>
    </p:spTree>
    <p:extLst>
      <p:ext uri="{BB962C8B-B14F-4D97-AF65-F5344CB8AC3E}">
        <p14:creationId xmlns:p14="http://schemas.microsoft.com/office/powerpoint/2010/main" val="1627712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1848" y="1177159"/>
            <a:ext cx="10352690" cy="4524315"/>
          </a:xfrm>
          <a:prstGeom prst="rect">
            <a:avLst/>
          </a:prstGeom>
          <a:noFill/>
        </p:spPr>
        <p:txBody>
          <a:bodyPr wrap="square" rtlCol="0">
            <a:spAutoFit/>
          </a:bodyPr>
          <a:lstStyle/>
          <a:p>
            <a:r>
              <a:rPr lang="en-US" dirty="0" smtClean="0"/>
              <a:t>Open-source shim amplifier board circuit board files, schematics</a:t>
            </a:r>
            <a:r>
              <a:rPr lang="en-US" smtClean="0"/>
              <a:t>, and </a:t>
            </a:r>
            <a:r>
              <a:rPr lang="en-US" dirty="0" smtClean="0"/>
              <a:t>simulation software available here:</a:t>
            </a:r>
          </a:p>
          <a:p>
            <a:endParaRPr lang="en-US" dirty="0"/>
          </a:p>
          <a:p>
            <a:r>
              <a:rPr lang="en-US" dirty="0">
                <a:hlinkClick r:id="rId2"/>
              </a:rPr>
              <a:t>http://</a:t>
            </a:r>
            <a:r>
              <a:rPr lang="en-US" dirty="0" smtClean="0">
                <a:hlinkClick r:id="rId2"/>
              </a:rPr>
              <a:t>rflab.martinos.org/index.php/Current_driver:Current_driver</a:t>
            </a:r>
            <a:endParaRPr lang="en-US" dirty="0" smtClean="0"/>
          </a:p>
          <a:p>
            <a:endParaRPr lang="en-US" dirty="0" smtClean="0"/>
          </a:p>
          <a:p>
            <a:r>
              <a:rPr lang="en-US" dirty="0" smtClean="0"/>
              <a:t>Bill of materials / parts list for the three circuit boards is also available: </a:t>
            </a:r>
          </a:p>
          <a:p>
            <a:endParaRPr lang="en-US" dirty="0"/>
          </a:p>
          <a:p>
            <a:pPr marL="285750" indent="-285750">
              <a:buFontTx/>
              <a:buChar char="-"/>
            </a:pPr>
            <a:r>
              <a:rPr lang="en-US" dirty="0" smtClean="0"/>
              <a:t>8ch amplifier board</a:t>
            </a:r>
          </a:p>
          <a:p>
            <a:pPr marL="285750" indent="-285750">
              <a:buFontTx/>
              <a:buChar char="-"/>
            </a:pPr>
            <a:r>
              <a:rPr lang="en-US" dirty="0" smtClean="0"/>
              <a:t>Teensy 3.5 Microcontroller daughter board / fiber optic board</a:t>
            </a:r>
          </a:p>
          <a:p>
            <a:pPr marL="285750" indent="-285750">
              <a:buFontTx/>
              <a:buChar char="-"/>
            </a:pPr>
            <a:r>
              <a:rPr lang="en-US" dirty="0" smtClean="0"/>
              <a:t>Fiber optic interface board</a:t>
            </a:r>
          </a:p>
          <a:p>
            <a:pPr marL="285750" indent="-285750">
              <a:buFontTx/>
              <a:buChar char="-"/>
            </a:pPr>
            <a:endParaRPr lang="en-US" dirty="0"/>
          </a:p>
          <a:p>
            <a:r>
              <a:rPr lang="en-US" dirty="0" smtClean="0"/>
              <a:t>In the following few slides, we provide suggested parts to use for the remaining components of the amplifier setup, including AC/DC converter power supply, enclosures, cabling, etc.  </a:t>
            </a:r>
          </a:p>
          <a:p>
            <a:endParaRPr lang="en-US" dirty="0"/>
          </a:p>
          <a:p>
            <a:r>
              <a:rPr lang="en-US" dirty="0" smtClean="0"/>
              <a:t>We also list the parts on the 8ch amplifier boards that don’t come pre-populated on the boards supplied with the open-source kit.</a:t>
            </a:r>
            <a:endParaRPr lang="en-US" dirty="0"/>
          </a:p>
          <a:p>
            <a:endParaRPr lang="en-US" dirty="0"/>
          </a:p>
        </p:txBody>
      </p:sp>
    </p:spTree>
    <p:extLst>
      <p:ext uri="{BB962C8B-B14F-4D97-AF65-F5344CB8AC3E}">
        <p14:creationId xmlns:p14="http://schemas.microsoft.com/office/powerpoint/2010/main" val="669176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3994393" y="1124608"/>
            <a:ext cx="4799199" cy="369332"/>
          </a:xfrm>
          <a:prstGeom prst="rect">
            <a:avLst/>
          </a:prstGeom>
          <a:noFill/>
        </p:spPr>
        <p:txBody>
          <a:bodyPr wrap="none" rtlCol="0">
            <a:spAutoFit/>
          </a:bodyPr>
          <a:lstStyle/>
          <a:p>
            <a:r>
              <a:rPr lang="en-US" dirty="0" smtClean="0"/>
              <a:t>12V, 100A power supply enclosure with ammeter</a:t>
            </a:r>
            <a:endParaRPr lang="en-US" dirty="0"/>
          </a:p>
        </p:txBody>
      </p:sp>
    </p:spTree>
    <p:extLst>
      <p:ext uri="{BB962C8B-B14F-4D97-AF65-F5344CB8AC3E}">
        <p14:creationId xmlns:p14="http://schemas.microsoft.com/office/powerpoint/2010/main" val="489853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787" y="689083"/>
            <a:ext cx="7376729" cy="5532547"/>
          </a:xfrm>
          <a:prstGeom prst="rect">
            <a:avLst/>
          </a:prstGeom>
        </p:spPr>
      </p:pic>
      <p:sp>
        <p:nvSpPr>
          <p:cNvPr id="3" name="TextBox 2"/>
          <p:cNvSpPr txBox="1"/>
          <p:nvPr/>
        </p:nvSpPr>
        <p:spPr>
          <a:xfrm>
            <a:off x="599090" y="1797269"/>
            <a:ext cx="2669627" cy="1200329"/>
          </a:xfrm>
          <a:prstGeom prst="rect">
            <a:avLst/>
          </a:prstGeom>
          <a:noFill/>
        </p:spPr>
        <p:txBody>
          <a:bodyPr wrap="square" rtlCol="0">
            <a:spAutoFit/>
          </a:bodyPr>
          <a:lstStyle/>
          <a:p>
            <a:r>
              <a:rPr lang="en-US" dirty="0" smtClean="0"/>
              <a:t>Inside of power supply</a:t>
            </a:r>
          </a:p>
          <a:p>
            <a:endParaRPr lang="en-US" dirty="0"/>
          </a:p>
          <a:p>
            <a:r>
              <a:rPr lang="en-US" b="1" i="1" dirty="0" smtClean="0"/>
              <a:t>Make sure to use fuse on the AC input for safety!!!</a:t>
            </a:r>
            <a:endParaRPr lang="en-US" b="1" i="1" dirty="0"/>
          </a:p>
        </p:txBody>
      </p:sp>
      <p:sp>
        <p:nvSpPr>
          <p:cNvPr id="5" name="TextBox 4"/>
          <p:cNvSpPr txBox="1"/>
          <p:nvPr/>
        </p:nvSpPr>
        <p:spPr>
          <a:xfrm>
            <a:off x="6674070" y="830316"/>
            <a:ext cx="2089226" cy="369332"/>
          </a:xfrm>
          <a:prstGeom prst="rect">
            <a:avLst/>
          </a:prstGeom>
          <a:noFill/>
        </p:spPr>
        <p:txBody>
          <a:bodyPr wrap="none" rtlCol="0">
            <a:spAutoFit/>
          </a:bodyPr>
          <a:lstStyle/>
          <a:p>
            <a:r>
              <a:rPr lang="en-US" b="1" dirty="0" smtClean="0">
                <a:solidFill>
                  <a:srgbClr val="FFFF00"/>
                </a:solidFill>
              </a:rPr>
              <a:t>Outlet includes fuse</a:t>
            </a:r>
            <a:endParaRPr lang="en-US" b="1" dirty="0">
              <a:solidFill>
                <a:srgbClr val="FFFF00"/>
              </a:solidFill>
            </a:endParaRPr>
          </a:p>
        </p:txBody>
      </p:sp>
      <p:cxnSp>
        <p:nvCxnSpPr>
          <p:cNvPr id="7" name="Straight Arrow Connector 6"/>
          <p:cNvCxnSpPr/>
          <p:nvPr/>
        </p:nvCxnSpPr>
        <p:spPr>
          <a:xfrm flipH="1">
            <a:off x="5822731" y="1019503"/>
            <a:ext cx="840828" cy="107205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980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3214" y="2543504"/>
            <a:ext cx="3941335" cy="584775"/>
          </a:xfrm>
          <a:prstGeom prst="rect">
            <a:avLst/>
          </a:prstGeom>
          <a:noFill/>
        </p:spPr>
        <p:txBody>
          <a:bodyPr wrap="none" rtlCol="0">
            <a:spAutoFit/>
          </a:bodyPr>
          <a:lstStyle/>
          <a:p>
            <a:r>
              <a:rPr lang="en-US" sz="3200" smtClean="0"/>
              <a:t>Cabling considerations</a:t>
            </a:r>
            <a:endParaRPr lang="en-US" sz="3200"/>
          </a:p>
        </p:txBody>
      </p:sp>
    </p:spTree>
    <p:extLst>
      <p:ext uri="{BB962C8B-B14F-4D97-AF65-F5344CB8AC3E}">
        <p14:creationId xmlns:p14="http://schemas.microsoft.com/office/powerpoint/2010/main" val="1869934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2534" r="18400"/>
          <a:stretch/>
        </p:blipFill>
        <p:spPr>
          <a:xfrm rot="5400000">
            <a:off x="3434182" y="2781199"/>
            <a:ext cx="2624328" cy="401137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7733" r="23334"/>
          <a:stretch/>
        </p:blipFill>
        <p:spPr>
          <a:xfrm rot="5400000">
            <a:off x="8285226" y="2192274"/>
            <a:ext cx="2670048" cy="51435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8056" y="0"/>
            <a:ext cx="4123944" cy="3092958"/>
          </a:xfrm>
          <a:prstGeom prst="rect">
            <a:avLst/>
          </a:prstGeom>
        </p:spPr>
      </p:pic>
      <p:sp>
        <p:nvSpPr>
          <p:cNvPr id="11" name="TextBox 10"/>
          <p:cNvSpPr txBox="1"/>
          <p:nvPr/>
        </p:nvSpPr>
        <p:spPr>
          <a:xfrm>
            <a:off x="310897" y="283464"/>
            <a:ext cx="5969508" cy="2862322"/>
          </a:xfrm>
          <a:prstGeom prst="rect">
            <a:avLst/>
          </a:prstGeom>
          <a:noFill/>
        </p:spPr>
        <p:txBody>
          <a:bodyPr wrap="square" rtlCol="0">
            <a:spAutoFit/>
          </a:bodyPr>
          <a:lstStyle/>
          <a:p>
            <a:r>
              <a:rPr lang="en-US" dirty="0" smtClean="0"/>
              <a:t>MIL-SPEC Amphenol 16-pin connector for supplying 12V power to shim amplifiers (through filter panel).  Note that these connectors have a ferrous washer to make the bayonet connection mechanism work.  Minor issue inside the scanner room.</a:t>
            </a:r>
          </a:p>
          <a:p>
            <a:endParaRPr lang="en-US" dirty="0"/>
          </a:p>
          <a:p>
            <a:r>
              <a:rPr lang="en-US" dirty="0" smtClean="0"/>
              <a:t>Suggested pinout:</a:t>
            </a:r>
          </a:p>
          <a:p>
            <a:r>
              <a:rPr lang="en-US" dirty="0" smtClean="0"/>
              <a:t>Pins A-E:  +12V</a:t>
            </a:r>
          </a:p>
          <a:p>
            <a:r>
              <a:rPr lang="en-US" dirty="0" smtClean="0"/>
              <a:t>Pins M, S, R, P, N: Ground/return path</a:t>
            </a:r>
          </a:p>
          <a:p>
            <a:r>
              <a:rPr lang="en-US" dirty="0" smtClean="0"/>
              <a:t>Pins L, K, J, H, G, F:  Reserve/unused</a:t>
            </a:r>
            <a:endParaRPr lang="en-US" dirty="0"/>
          </a:p>
        </p:txBody>
      </p:sp>
    </p:spTree>
    <p:extLst>
      <p:ext uri="{BB962C8B-B14F-4D97-AF65-F5344CB8AC3E}">
        <p14:creationId xmlns:p14="http://schemas.microsoft.com/office/powerpoint/2010/main" val="212999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511" t="-3472" r="4944" b="9072"/>
          <a:stretch/>
        </p:blipFill>
        <p:spPr>
          <a:xfrm rot="5400000">
            <a:off x="516116" y="3685710"/>
            <a:ext cx="3150871" cy="267021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534" t="1284" r="23067" b="6273"/>
          <a:stretch/>
        </p:blipFill>
        <p:spPr>
          <a:xfrm rot="5400000">
            <a:off x="4194666" y="3537395"/>
            <a:ext cx="3081962" cy="365895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9467" r="10400"/>
          <a:stretch/>
        </p:blipFill>
        <p:spPr>
          <a:xfrm rot="5400000">
            <a:off x="4385486" y="-334692"/>
            <a:ext cx="2700322" cy="403971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1156" t="10232" r="5112"/>
          <a:stretch/>
        </p:blipFill>
        <p:spPr>
          <a:xfrm rot="5400000">
            <a:off x="8376747" y="3472007"/>
            <a:ext cx="3392424" cy="30976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5882" y="198120"/>
            <a:ext cx="3965448" cy="2974086"/>
          </a:xfrm>
          <a:prstGeom prst="rect">
            <a:avLst/>
          </a:prstGeom>
        </p:spPr>
      </p:pic>
      <p:sp>
        <p:nvSpPr>
          <p:cNvPr id="7" name="TextBox 6"/>
          <p:cNvSpPr txBox="1"/>
          <p:nvPr/>
        </p:nvSpPr>
        <p:spPr>
          <a:xfrm>
            <a:off x="310897" y="283464"/>
            <a:ext cx="3214515" cy="2554545"/>
          </a:xfrm>
          <a:prstGeom prst="rect">
            <a:avLst/>
          </a:prstGeom>
          <a:noFill/>
        </p:spPr>
        <p:txBody>
          <a:bodyPr wrap="square" rtlCol="0">
            <a:spAutoFit/>
          </a:bodyPr>
          <a:lstStyle/>
          <a:p>
            <a:r>
              <a:rPr lang="en-US" sz="1600" dirty="0" smtClean="0"/>
              <a:t>ODU cable for shim channels.  Adjacent pins are connected to one twisted pair inside cable.  Each shim channel requires a separate return path.</a:t>
            </a:r>
          </a:p>
          <a:p>
            <a:endParaRPr lang="en-US" sz="1600" dirty="0"/>
          </a:p>
          <a:p>
            <a:r>
              <a:rPr lang="en-US" sz="1600" dirty="0" smtClean="0"/>
              <a:t>ODU does not provide enclosure for the receptacle so you need to build your own from a box and a gray </a:t>
            </a:r>
            <a:r>
              <a:rPr lang="en-US" sz="1600" dirty="0"/>
              <a:t>H</a:t>
            </a:r>
            <a:r>
              <a:rPr lang="en-US" sz="1600" dirty="0" smtClean="0"/>
              <a:t>ubble cable gland for strain relief</a:t>
            </a:r>
          </a:p>
        </p:txBody>
      </p:sp>
    </p:spTree>
    <p:extLst>
      <p:ext uri="{BB962C8B-B14F-4D97-AF65-F5344CB8AC3E}">
        <p14:creationId xmlns:p14="http://schemas.microsoft.com/office/powerpoint/2010/main" val="224257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798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345" y="676656"/>
            <a:ext cx="9208008" cy="3693319"/>
          </a:xfrm>
          <a:prstGeom prst="rect">
            <a:avLst/>
          </a:prstGeom>
          <a:noFill/>
        </p:spPr>
        <p:txBody>
          <a:bodyPr wrap="square" rtlCol="0">
            <a:spAutoFit/>
          </a:bodyPr>
          <a:lstStyle/>
          <a:p>
            <a:r>
              <a:rPr lang="en-US" dirty="0" smtClean="0"/>
              <a:t>Notes on ODU cables:</a:t>
            </a:r>
          </a:p>
          <a:p>
            <a:endParaRPr lang="en-US" dirty="0"/>
          </a:p>
          <a:p>
            <a:r>
              <a:rPr lang="en-US" dirty="0" smtClean="0"/>
              <a:t>Three blocks each with 14 pins = 42 pins total for 21 shim channels.</a:t>
            </a:r>
          </a:p>
          <a:p>
            <a:endParaRPr lang="en-US" dirty="0"/>
          </a:p>
          <a:p>
            <a:r>
              <a:rPr lang="en-US" dirty="0" smtClean="0"/>
              <a:t>Each shim channel requires a separate return path.  DO NOT CONNECT SHIM CHANNEL RETURN PATHS INTO A COMMON GROUND INSIDE THE SHIM COIL OR INSIDE THE SHIM AMPLIFIER ENCLOSURE.</a:t>
            </a:r>
          </a:p>
          <a:p>
            <a:endParaRPr lang="en-US" dirty="0" smtClean="0"/>
          </a:p>
          <a:p>
            <a:r>
              <a:rPr lang="en-US" dirty="0" smtClean="0"/>
              <a:t>NOTE: 90-pin versions of this connector are also available from ODU.  You can change the inserts to use thinner insulating bodies that have higher pin density.  The ODU connector blocks are easily changeable.  </a:t>
            </a:r>
          </a:p>
          <a:p>
            <a:endParaRPr lang="en-US" dirty="0" smtClean="0"/>
          </a:p>
          <a:p>
            <a:endParaRPr lang="en-US" dirty="0"/>
          </a:p>
        </p:txBody>
      </p:sp>
    </p:spTree>
    <p:extLst>
      <p:ext uri="{BB962C8B-B14F-4D97-AF65-F5344CB8AC3E}">
        <p14:creationId xmlns:p14="http://schemas.microsoft.com/office/powerpoint/2010/main" val="26657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6676" y="2617075"/>
            <a:ext cx="5709063" cy="584775"/>
          </a:xfrm>
          <a:prstGeom prst="rect">
            <a:avLst/>
          </a:prstGeom>
          <a:noFill/>
        </p:spPr>
        <p:txBody>
          <a:bodyPr wrap="none" rtlCol="0">
            <a:spAutoFit/>
          </a:bodyPr>
          <a:lstStyle/>
          <a:p>
            <a:r>
              <a:rPr lang="en-US" sz="3200" b="1" dirty="0" smtClean="0"/>
              <a:t>Teensy </a:t>
            </a:r>
            <a:r>
              <a:rPr lang="en-US" sz="3200" b="1" smtClean="0"/>
              <a:t>Arduino control software</a:t>
            </a:r>
            <a:endParaRPr lang="en-US" sz="3200" b="1"/>
          </a:p>
        </p:txBody>
      </p:sp>
    </p:spTree>
    <p:extLst>
      <p:ext uri="{BB962C8B-B14F-4D97-AF65-F5344CB8AC3E}">
        <p14:creationId xmlns:p14="http://schemas.microsoft.com/office/powerpoint/2010/main" val="143452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531" y="349823"/>
            <a:ext cx="5574347" cy="923330"/>
          </a:xfrm>
          <a:prstGeom prst="rect">
            <a:avLst/>
          </a:prstGeom>
          <a:noFill/>
        </p:spPr>
        <p:txBody>
          <a:bodyPr wrap="none" rtlCol="0">
            <a:spAutoFit/>
          </a:bodyPr>
          <a:lstStyle/>
          <a:p>
            <a:r>
              <a:rPr lang="en-US" i="1" dirty="0" smtClean="0"/>
              <a:t>Teensy Arduino control software: </a:t>
            </a:r>
            <a:r>
              <a:rPr lang="en-US" i="1" dirty="0" err="1" smtClean="0"/>
              <a:t>runCRev</a:t>
            </a:r>
            <a:endParaRPr lang="en-US" i="1" dirty="0" smtClean="0"/>
          </a:p>
          <a:p>
            <a:r>
              <a:rPr lang="en-US" i="1" dirty="0" smtClean="0"/>
              <a:t>In Arduino software, choose: Tools </a:t>
            </a:r>
            <a:r>
              <a:rPr lang="en-US" i="1" dirty="0" smtClean="0">
                <a:sym typeface="Wingdings"/>
              </a:rPr>
              <a:t> Board  Teensy 3.5</a:t>
            </a:r>
          </a:p>
          <a:p>
            <a:r>
              <a:rPr lang="en-US" i="1" dirty="0" smtClean="0">
                <a:sym typeface="Wingdings"/>
              </a:rPr>
              <a:t>Then Tools  Port  Teensy port</a:t>
            </a:r>
            <a:endParaRPr lang="en-US" i="1" dirty="0"/>
          </a:p>
        </p:txBody>
      </p:sp>
      <p:pic>
        <p:nvPicPr>
          <p:cNvPr id="4" name="Picture 3"/>
          <p:cNvPicPr>
            <a:picLocks noChangeAspect="1"/>
          </p:cNvPicPr>
          <p:nvPr/>
        </p:nvPicPr>
        <p:blipFill>
          <a:blip r:embed="rId2"/>
          <a:stretch>
            <a:fillRect/>
          </a:stretch>
        </p:blipFill>
        <p:spPr>
          <a:xfrm>
            <a:off x="0" y="3965344"/>
            <a:ext cx="12192000" cy="1342152"/>
          </a:xfrm>
          <a:prstGeom prst="rect">
            <a:avLst/>
          </a:prstGeom>
        </p:spPr>
      </p:pic>
      <p:sp>
        <p:nvSpPr>
          <p:cNvPr id="5" name="TextBox 4"/>
          <p:cNvSpPr txBox="1"/>
          <p:nvPr/>
        </p:nvSpPr>
        <p:spPr>
          <a:xfrm>
            <a:off x="185531" y="1587893"/>
            <a:ext cx="5688865" cy="369332"/>
          </a:xfrm>
          <a:prstGeom prst="rect">
            <a:avLst/>
          </a:prstGeom>
          <a:noFill/>
        </p:spPr>
        <p:txBody>
          <a:bodyPr wrap="none" rtlCol="0">
            <a:spAutoFit/>
          </a:bodyPr>
          <a:lstStyle/>
          <a:p>
            <a:r>
              <a:rPr lang="en-US" i="1" dirty="0" smtClean="0"/>
              <a:t>This is where you set the output current in the </a:t>
            </a:r>
            <a:r>
              <a:rPr lang="en-US" i="1" dirty="0" err="1" smtClean="0"/>
              <a:t>runCRev</a:t>
            </a:r>
            <a:r>
              <a:rPr lang="en-US" i="1" dirty="0" smtClean="0"/>
              <a:t> file:</a:t>
            </a:r>
            <a:endParaRPr lang="en-US" i="1" dirty="0"/>
          </a:p>
        </p:txBody>
      </p:sp>
      <p:sp>
        <p:nvSpPr>
          <p:cNvPr id="6" name="TextBox 5"/>
          <p:cNvSpPr txBox="1"/>
          <p:nvPr/>
        </p:nvSpPr>
        <p:spPr>
          <a:xfrm>
            <a:off x="423369" y="2077686"/>
            <a:ext cx="2898786" cy="923330"/>
          </a:xfrm>
          <a:prstGeom prst="rect">
            <a:avLst/>
          </a:prstGeom>
          <a:noFill/>
        </p:spPr>
        <p:txBody>
          <a:bodyPr wrap="square" rtlCol="0">
            <a:spAutoFit/>
          </a:bodyPr>
          <a:lstStyle/>
          <a:p>
            <a:pPr algn="ctr"/>
            <a:r>
              <a:rPr lang="en-US" i="1" dirty="0" smtClean="0">
                <a:solidFill>
                  <a:srgbClr val="0070C0"/>
                </a:solidFill>
              </a:rPr>
              <a:t>Number of “slices” to update through (for </a:t>
            </a:r>
            <a:r>
              <a:rPr lang="en-US" i="1" smtClean="0">
                <a:solidFill>
                  <a:srgbClr val="0070C0"/>
                </a:solidFill>
              </a:rPr>
              <a:t>optional dynamic shimming)</a:t>
            </a:r>
            <a:endParaRPr lang="en-US" i="1" dirty="0">
              <a:solidFill>
                <a:srgbClr val="0070C0"/>
              </a:solidFill>
            </a:endParaRPr>
          </a:p>
        </p:txBody>
      </p:sp>
      <p:cxnSp>
        <p:nvCxnSpPr>
          <p:cNvPr id="8" name="Straight Arrow Connector 7"/>
          <p:cNvCxnSpPr/>
          <p:nvPr/>
        </p:nvCxnSpPr>
        <p:spPr>
          <a:xfrm flipH="1">
            <a:off x="1503484" y="3010644"/>
            <a:ext cx="369278" cy="9547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76246" y="2300858"/>
            <a:ext cx="2178709" cy="923330"/>
          </a:xfrm>
          <a:prstGeom prst="rect">
            <a:avLst/>
          </a:prstGeom>
          <a:noFill/>
        </p:spPr>
        <p:txBody>
          <a:bodyPr wrap="square" rtlCol="0">
            <a:spAutoFit/>
          </a:bodyPr>
          <a:lstStyle/>
          <a:p>
            <a:pPr algn="ctr"/>
            <a:r>
              <a:rPr lang="en-US" i="1" dirty="0" smtClean="0">
                <a:solidFill>
                  <a:srgbClr val="0070C0"/>
                </a:solidFill>
              </a:rPr>
              <a:t>Number of shim channels (columns).  Can go up to 64ch.</a:t>
            </a:r>
            <a:endParaRPr lang="en-US" i="1" dirty="0">
              <a:solidFill>
                <a:srgbClr val="0070C0"/>
              </a:solidFill>
            </a:endParaRPr>
          </a:p>
        </p:txBody>
      </p:sp>
      <p:cxnSp>
        <p:nvCxnSpPr>
          <p:cNvPr id="11" name="Straight Arrow Connector 10"/>
          <p:cNvCxnSpPr/>
          <p:nvPr/>
        </p:nvCxnSpPr>
        <p:spPr>
          <a:xfrm flipH="1">
            <a:off x="2293737" y="3290400"/>
            <a:ext cx="1400509" cy="8207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608" y="5906021"/>
            <a:ext cx="911019" cy="369332"/>
          </a:xfrm>
          <a:prstGeom prst="rect">
            <a:avLst/>
          </a:prstGeom>
          <a:noFill/>
        </p:spPr>
        <p:txBody>
          <a:bodyPr wrap="none" rtlCol="0">
            <a:spAutoFit/>
          </a:bodyPr>
          <a:lstStyle/>
          <a:p>
            <a:r>
              <a:rPr lang="en-US" i="1" dirty="0" smtClean="0">
                <a:solidFill>
                  <a:srgbClr val="0070C0"/>
                </a:solidFill>
              </a:rPr>
              <a:t>Board 0</a:t>
            </a:r>
            <a:endParaRPr lang="en-US" i="1" dirty="0">
              <a:solidFill>
                <a:srgbClr val="0070C0"/>
              </a:solidFill>
            </a:endParaRPr>
          </a:p>
        </p:txBody>
      </p:sp>
      <p:sp>
        <p:nvSpPr>
          <p:cNvPr id="15" name="TextBox 14"/>
          <p:cNvSpPr txBox="1"/>
          <p:nvPr/>
        </p:nvSpPr>
        <p:spPr>
          <a:xfrm>
            <a:off x="4115221" y="3869712"/>
            <a:ext cx="4976025" cy="646331"/>
          </a:xfrm>
          <a:prstGeom prst="rect">
            <a:avLst/>
          </a:prstGeom>
          <a:noFill/>
        </p:spPr>
        <p:txBody>
          <a:bodyPr wrap="square" rtlCol="0">
            <a:spAutoFit/>
          </a:bodyPr>
          <a:lstStyle/>
          <a:p>
            <a:pPr algn="ctr"/>
            <a:r>
              <a:rPr lang="en-US" i="1" dirty="0" smtClean="0">
                <a:solidFill>
                  <a:srgbClr val="0070C0"/>
                </a:solidFill>
              </a:rPr>
              <a:t>Array of currents in each channel (columns) for each slice/trigger (rows)</a:t>
            </a:r>
            <a:endParaRPr lang="en-US" i="1" dirty="0">
              <a:solidFill>
                <a:srgbClr val="0070C0"/>
              </a:solidFill>
            </a:endParaRPr>
          </a:p>
        </p:txBody>
      </p:sp>
      <p:sp>
        <p:nvSpPr>
          <p:cNvPr id="17" name="Left Brace 16"/>
          <p:cNvSpPr/>
          <p:nvPr/>
        </p:nvSpPr>
        <p:spPr>
          <a:xfrm rot="16200000">
            <a:off x="1026671" y="4222623"/>
            <a:ext cx="672662" cy="2634275"/>
          </a:xfrm>
          <a:prstGeom prst="leftBrace">
            <a:avLst>
              <a:gd name="adj1" fmla="val 33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636807" y="5900458"/>
            <a:ext cx="914033" cy="369332"/>
          </a:xfrm>
          <a:prstGeom prst="rect">
            <a:avLst/>
          </a:prstGeom>
          <a:noFill/>
        </p:spPr>
        <p:txBody>
          <a:bodyPr wrap="none" rtlCol="0">
            <a:spAutoFit/>
          </a:bodyPr>
          <a:lstStyle/>
          <a:p>
            <a:r>
              <a:rPr lang="en-US" i="1" dirty="0" smtClean="0">
                <a:solidFill>
                  <a:srgbClr val="0070C0"/>
                </a:solidFill>
              </a:rPr>
              <a:t>Board 1</a:t>
            </a:r>
            <a:endParaRPr lang="en-US" i="1" dirty="0">
              <a:solidFill>
                <a:srgbClr val="0070C0"/>
              </a:solidFill>
            </a:endParaRPr>
          </a:p>
        </p:txBody>
      </p:sp>
      <p:sp>
        <p:nvSpPr>
          <p:cNvPr id="19" name="Left Brace 18"/>
          <p:cNvSpPr/>
          <p:nvPr/>
        </p:nvSpPr>
        <p:spPr>
          <a:xfrm rot="16200000">
            <a:off x="3726340" y="4217060"/>
            <a:ext cx="672662" cy="2634275"/>
          </a:xfrm>
          <a:prstGeom prst="leftBrace">
            <a:avLst>
              <a:gd name="adj1" fmla="val 33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6301181" y="5893578"/>
            <a:ext cx="914033" cy="369332"/>
          </a:xfrm>
          <a:prstGeom prst="rect">
            <a:avLst/>
          </a:prstGeom>
          <a:noFill/>
        </p:spPr>
        <p:txBody>
          <a:bodyPr wrap="none" rtlCol="0">
            <a:spAutoFit/>
          </a:bodyPr>
          <a:lstStyle/>
          <a:p>
            <a:r>
              <a:rPr lang="en-US" i="1" dirty="0" smtClean="0">
                <a:solidFill>
                  <a:srgbClr val="0070C0"/>
                </a:solidFill>
              </a:rPr>
              <a:t>Board 2</a:t>
            </a:r>
            <a:endParaRPr lang="en-US" i="1" dirty="0">
              <a:solidFill>
                <a:srgbClr val="0070C0"/>
              </a:solidFill>
            </a:endParaRPr>
          </a:p>
        </p:txBody>
      </p:sp>
      <p:sp>
        <p:nvSpPr>
          <p:cNvPr id="21" name="Left Brace 20"/>
          <p:cNvSpPr/>
          <p:nvPr/>
        </p:nvSpPr>
        <p:spPr>
          <a:xfrm rot="16200000">
            <a:off x="6422246" y="4236211"/>
            <a:ext cx="672662" cy="2634275"/>
          </a:xfrm>
          <a:prstGeom prst="leftBrace">
            <a:avLst>
              <a:gd name="adj1" fmla="val 33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9032379" y="5867549"/>
            <a:ext cx="914033" cy="369332"/>
          </a:xfrm>
          <a:prstGeom prst="rect">
            <a:avLst/>
          </a:prstGeom>
          <a:noFill/>
        </p:spPr>
        <p:txBody>
          <a:bodyPr wrap="none" rtlCol="0">
            <a:spAutoFit/>
          </a:bodyPr>
          <a:lstStyle/>
          <a:p>
            <a:r>
              <a:rPr lang="en-US" i="1" dirty="0" smtClean="0">
                <a:solidFill>
                  <a:srgbClr val="0070C0"/>
                </a:solidFill>
              </a:rPr>
              <a:t>Board 3</a:t>
            </a:r>
            <a:endParaRPr lang="en-US" i="1" dirty="0">
              <a:solidFill>
                <a:srgbClr val="0070C0"/>
              </a:solidFill>
            </a:endParaRPr>
          </a:p>
        </p:txBody>
      </p:sp>
      <p:sp>
        <p:nvSpPr>
          <p:cNvPr id="23" name="Left Brace 22"/>
          <p:cNvSpPr/>
          <p:nvPr/>
        </p:nvSpPr>
        <p:spPr>
          <a:xfrm rot="16200000">
            <a:off x="9100893" y="4236210"/>
            <a:ext cx="672662" cy="2634275"/>
          </a:xfrm>
          <a:prstGeom prst="leftBrace">
            <a:avLst>
              <a:gd name="adj1" fmla="val 33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30423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47" y="1922389"/>
            <a:ext cx="12192000" cy="3927624"/>
          </a:xfrm>
          <a:prstGeom prst="rect">
            <a:avLst/>
          </a:prstGeom>
        </p:spPr>
      </p:pic>
      <p:sp>
        <p:nvSpPr>
          <p:cNvPr id="4" name="TextBox 3"/>
          <p:cNvSpPr txBox="1"/>
          <p:nvPr/>
        </p:nvSpPr>
        <p:spPr>
          <a:xfrm>
            <a:off x="678884" y="605107"/>
            <a:ext cx="2647378" cy="646331"/>
          </a:xfrm>
          <a:prstGeom prst="rect">
            <a:avLst/>
          </a:prstGeom>
          <a:noFill/>
        </p:spPr>
        <p:txBody>
          <a:bodyPr wrap="square" rtlCol="0">
            <a:spAutoFit/>
          </a:bodyPr>
          <a:lstStyle/>
          <a:p>
            <a:pPr algn="ctr"/>
            <a:r>
              <a:rPr lang="en-US" i="1" smtClean="0">
                <a:solidFill>
                  <a:srgbClr val="0070C0"/>
                </a:solidFill>
              </a:rPr>
              <a:t>(1) Click </a:t>
            </a:r>
            <a:r>
              <a:rPr lang="en-US" i="1" dirty="0" smtClean="0">
                <a:solidFill>
                  <a:srgbClr val="0070C0"/>
                </a:solidFill>
              </a:rPr>
              <a:t>here </a:t>
            </a:r>
            <a:r>
              <a:rPr lang="en-US" i="1" smtClean="0">
                <a:solidFill>
                  <a:srgbClr val="0070C0"/>
                </a:solidFill>
              </a:rPr>
              <a:t>to compile with Teensy connected</a:t>
            </a:r>
            <a:endParaRPr lang="en-US" i="1" dirty="0">
              <a:solidFill>
                <a:srgbClr val="0070C0"/>
              </a:solidFill>
            </a:endParaRPr>
          </a:p>
        </p:txBody>
      </p:sp>
      <p:cxnSp>
        <p:nvCxnSpPr>
          <p:cNvPr id="5" name="Straight Arrow Connector 4"/>
          <p:cNvCxnSpPr>
            <a:stCxn id="4" idx="2"/>
          </p:cNvCxnSpPr>
          <p:nvPr/>
        </p:nvCxnSpPr>
        <p:spPr>
          <a:xfrm flipH="1">
            <a:off x="526484" y="1251438"/>
            <a:ext cx="1476089" cy="9077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82572" y="317588"/>
            <a:ext cx="2647378" cy="646331"/>
          </a:xfrm>
          <a:prstGeom prst="rect">
            <a:avLst/>
          </a:prstGeom>
          <a:noFill/>
        </p:spPr>
        <p:txBody>
          <a:bodyPr wrap="square" rtlCol="0">
            <a:spAutoFit/>
          </a:bodyPr>
          <a:lstStyle/>
          <a:p>
            <a:pPr algn="ctr"/>
            <a:r>
              <a:rPr lang="en-US" i="1" dirty="0" smtClean="0">
                <a:solidFill>
                  <a:srgbClr val="0070C0"/>
                </a:solidFill>
              </a:rPr>
              <a:t>(2) Click here open serial port dialog box</a:t>
            </a:r>
            <a:endParaRPr lang="en-US" i="1" dirty="0">
              <a:solidFill>
                <a:srgbClr val="0070C0"/>
              </a:solidFill>
            </a:endParaRPr>
          </a:p>
        </p:txBody>
      </p:sp>
      <p:cxnSp>
        <p:nvCxnSpPr>
          <p:cNvPr id="9" name="Straight Arrow Connector 8"/>
          <p:cNvCxnSpPr/>
          <p:nvPr/>
        </p:nvCxnSpPr>
        <p:spPr>
          <a:xfrm>
            <a:off x="10075985" y="1185095"/>
            <a:ext cx="1907930" cy="10481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141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6885510"/>
              </p:ext>
            </p:extLst>
          </p:nvPr>
        </p:nvGraphicFramePr>
        <p:xfrm>
          <a:off x="175768" y="91778"/>
          <a:ext cx="11427970" cy="10606024"/>
        </p:xfrm>
        <a:graphic>
          <a:graphicData uri="http://schemas.openxmlformats.org/drawingml/2006/table">
            <a:tbl>
              <a:tblPr firstRow="1" bandRow="1">
                <a:tableStyleId>{5C22544A-7EE6-4342-B048-85BDC9FD1C3A}</a:tableStyleId>
              </a:tblPr>
              <a:tblGrid>
                <a:gridCol w="1022096"/>
                <a:gridCol w="2157984"/>
                <a:gridCol w="1005840"/>
                <a:gridCol w="3154680"/>
                <a:gridCol w="521208"/>
                <a:gridCol w="3566162"/>
              </a:tblGrid>
              <a:tr h="255694">
                <a:tc>
                  <a:txBody>
                    <a:bodyPr/>
                    <a:lstStyle/>
                    <a:p>
                      <a:r>
                        <a:rPr lang="en-US" sz="1000" dirty="0" smtClean="0"/>
                        <a:t>Subsystem</a:t>
                      </a:r>
                      <a:endParaRPr lang="en-US" sz="1000" dirty="0"/>
                    </a:p>
                  </a:txBody>
                  <a:tcPr/>
                </a:tc>
                <a:tc>
                  <a:txBody>
                    <a:bodyPr/>
                    <a:lstStyle/>
                    <a:p>
                      <a:r>
                        <a:rPr lang="en-US" sz="1000" dirty="0" smtClean="0"/>
                        <a:t>Part name</a:t>
                      </a:r>
                      <a:endParaRPr lang="en-US" sz="1000" dirty="0"/>
                    </a:p>
                  </a:txBody>
                  <a:tcPr/>
                </a:tc>
                <a:tc>
                  <a:txBody>
                    <a:bodyPr/>
                    <a:lstStyle/>
                    <a:p>
                      <a:r>
                        <a:rPr lang="en-US" sz="1000" dirty="0" smtClean="0"/>
                        <a:t>Suggested part number</a:t>
                      </a:r>
                      <a:endParaRPr lang="en-US" sz="1000" dirty="0"/>
                    </a:p>
                  </a:txBody>
                  <a:tcPr/>
                </a:tc>
                <a:tc>
                  <a:txBody>
                    <a:bodyPr/>
                    <a:lstStyle/>
                    <a:p>
                      <a:r>
                        <a:rPr lang="en-US" sz="1000" dirty="0" smtClean="0"/>
                        <a:t>Link</a:t>
                      </a:r>
                      <a:endParaRPr lang="en-US" sz="1000" dirty="0"/>
                    </a:p>
                  </a:txBody>
                  <a:tcPr/>
                </a:tc>
                <a:tc>
                  <a:txBody>
                    <a:bodyPr/>
                    <a:lstStyle/>
                    <a:p>
                      <a:r>
                        <a:rPr lang="en-US" sz="1000" dirty="0" smtClean="0"/>
                        <a:t>Cost ($ USD)</a:t>
                      </a:r>
                      <a:endParaRPr lang="en-US" sz="1000" dirty="0"/>
                    </a:p>
                  </a:txBody>
                  <a:tcPr/>
                </a:tc>
                <a:tc>
                  <a:txBody>
                    <a:bodyPr/>
                    <a:lstStyle/>
                    <a:p>
                      <a:r>
                        <a:rPr lang="en-US" sz="1000" dirty="0" smtClean="0"/>
                        <a:t>Notes</a:t>
                      </a:r>
                      <a:endParaRPr lang="en-US" sz="1000" dirty="0"/>
                    </a:p>
                  </a:txBody>
                  <a:tcPr/>
                </a:tc>
              </a:tr>
              <a:tr h="222166">
                <a:tc>
                  <a:txBody>
                    <a:bodyPr/>
                    <a:lstStyle/>
                    <a:p>
                      <a:endParaRPr lang="en-US" sz="1000" dirty="0" smtClean="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a:p>
                  </a:txBody>
                  <a:tcPr/>
                </a:tc>
              </a:tr>
              <a:tr h="749470">
                <a:tc>
                  <a:txBody>
                    <a:bodyPr/>
                    <a:lstStyle/>
                    <a:p>
                      <a:r>
                        <a:rPr lang="en-US" sz="1000" dirty="0" smtClean="0"/>
                        <a:t>Switching Power supply</a:t>
                      </a:r>
                      <a:endParaRPr lang="en-US" sz="1000" dirty="0"/>
                    </a:p>
                  </a:txBody>
                  <a:tcPr/>
                </a:tc>
                <a:tc>
                  <a:txBody>
                    <a:bodyPr/>
                    <a:lstStyle/>
                    <a:p>
                      <a:r>
                        <a:rPr lang="en-US" sz="1000" dirty="0" smtClean="0"/>
                        <a:t>AC/DC</a:t>
                      </a:r>
                      <a:r>
                        <a:rPr lang="en-US" sz="1000" baseline="0" dirty="0" smtClean="0"/>
                        <a:t> converter, </a:t>
                      </a:r>
                      <a:r>
                        <a:rPr lang="en-US" sz="1000" b="0" i="0" kern="1200" dirty="0" smtClean="0">
                          <a:solidFill>
                            <a:schemeClr val="dk1"/>
                          </a:solidFill>
                          <a:effectLst/>
                          <a:latin typeface="+mn-lt"/>
                          <a:ea typeface="+mn-ea"/>
                          <a:cs typeface="+mn-cs"/>
                        </a:rPr>
                        <a:t>2000W Single Output Power Supply 12 Volts @ 100 Amps</a:t>
                      </a:r>
                    </a:p>
                    <a:p>
                      <a:r>
                        <a:rPr lang="en-US" sz="1000" b="1" i="0" u="none" strike="noStrike" kern="1200" dirty="0" smtClean="0">
                          <a:solidFill>
                            <a:schemeClr val="dk1"/>
                          </a:solidFill>
                          <a:effectLst/>
                          <a:latin typeface="+mn-lt"/>
                          <a:ea typeface="+mn-ea"/>
                          <a:cs typeface="+mn-cs"/>
                          <a:hlinkClick r:id="rId2"/>
                        </a:rPr>
                        <a:t/>
                      </a:r>
                      <a:br>
                        <a:rPr lang="en-US" sz="1000" b="1" i="0" u="none" strike="noStrike" kern="1200" dirty="0" smtClean="0">
                          <a:solidFill>
                            <a:schemeClr val="dk1"/>
                          </a:solidFill>
                          <a:effectLst/>
                          <a:latin typeface="+mn-lt"/>
                          <a:ea typeface="+mn-ea"/>
                          <a:cs typeface="+mn-cs"/>
                          <a:hlinkClick r:id="rId2"/>
                        </a:rPr>
                      </a:br>
                      <a:endParaRPr lang="en-US" sz="1000" b="0" i="0" kern="1200" dirty="0" smtClean="0">
                        <a:solidFill>
                          <a:schemeClr val="dk1"/>
                        </a:solidFill>
                        <a:effectLst/>
                        <a:latin typeface="+mn-lt"/>
                        <a:ea typeface="+mn-ea"/>
                        <a:cs typeface="+mn-cs"/>
                      </a:endParaRPr>
                    </a:p>
                    <a:p>
                      <a:endParaRPr lang="en-US" sz="1000" dirty="0"/>
                    </a:p>
                  </a:txBody>
                  <a:tcPr/>
                </a:tc>
                <a:tc>
                  <a:txBody>
                    <a:bodyPr/>
                    <a:lstStyle/>
                    <a:p>
                      <a:r>
                        <a:rPr lang="mr-IN" sz="1000" b="1" i="0" kern="1200" dirty="0" smtClean="0">
                          <a:solidFill>
                            <a:schemeClr val="dk1"/>
                          </a:solidFill>
                          <a:effectLst/>
                          <a:latin typeface="+mn-lt"/>
                          <a:ea typeface="+mn-ea"/>
                          <a:cs typeface="+mn-cs"/>
                        </a:rPr>
                        <a:t>RSP-2000-12</a:t>
                      </a:r>
                      <a:endParaRPr lang="en-US" sz="1000" dirty="0"/>
                    </a:p>
                  </a:txBody>
                  <a:tcPr/>
                </a:tc>
                <a:tc>
                  <a:txBody>
                    <a:bodyPr/>
                    <a:lstStyle/>
                    <a:p>
                      <a:r>
                        <a:rPr lang="en-US" sz="1000" dirty="0" smtClean="0">
                          <a:hlinkClick r:id="rId2"/>
                        </a:rPr>
                        <a:t>https://www.jameco.com/z/RSP-2000-12-MEAN-WELL-2000W-Single-Output-Power-Supply-12-Volts-100-Amps_2152981.html?CID=GOOG&amp;gclid=CjwKCAjwrNjcBRA3EiwAIIOvq4hT5vFfBLhiGqZbjJncPI57JO-Bi-CI3hmqy6vK_Mqv8c29MJvcvRoClx8QAvD_BwE</a:t>
                      </a:r>
                      <a:endParaRPr lang="en-US" sz="1000" dirty="0" smtClean="0"/>
                    </a:p>
                    <a:p>
                      <a:endParaRPr lang="en-US" sz="1000" dirty="0"/>
                    </a:p>
                  </a:txBody>
                  <a:tcPr/>
                </a:tc>
                <a:tc>
                  <a:txBody>
                    <a:bodyPr/>
                    <a:lstStyle/>
                    <a:p>
                      <a:r>
                        <a:rPr lang="en-US" sz="1000" dirty="0" smtClean="0"/>
                        <a:t>375</a:t>
                      </a:r>
                      <a:endParaRPr lang="en-US" sz="1000" dirty="0"/>
                    </a:p>
                  </a:txBody>
                  <a:tcPr/>
                </a:tc>
                <a:tc>
                  <a:txBody>
                    <a:bodyPr/>
                    <a:lstStyle/>
                    <a:p>
                      <a:r>
                        <a:rPr lang="en-US" sz="1000" dirty="0" smtClean="0"/>
                        <a:t>Another good option if you only need 50 amps:</a:t>
                      </a:r>
                      <a:r>
                        <a:rPr lang="en-US" sz="1000" baseline="0" dirty="0" smtClean="0"/>
                        <a:t> </a:t>
                      </a:r>
                      <a:r>
                        <a:rPr lang="en-US" sz="1000" baseline="0" dirty="0" smtClean="0">
                          <a:hlinkClick r:id="rId3"/>
                        </a:rPr>
                        <a:t>https://www.jameco.com/z/SE-600-12-MEAN-WELL-AC-to-DC-Power-Supply-Single-Output-12-Volt-50-Amp-600-Watt_374011.html</a:t>
                      </a:r>
                      <a:endParaRPr lang="en-US" sz="1000" baseline="0" dirty="0" smtClean="0"/>
                    </a:p>
                    <a:p>
                      <a:endParaRPr lang="en-US" sz="1000" dirty="0"/>
                    </a:p>
                  </a:txBody>
                  <a:tcPr/>
                </a:tc>
              </a:tr>
              <a:tr h="603166">
                <a:tc>
                  <a:txBody>
                    <a:bodyPr/>
                    <a:lstStyle/>
                    <a:p>
                      <a:endParaRPr lang="en-US" sz="1000" dirty="0"/>
                    </a:p>
                  </a:txBody>
                  <a:tcPr/>
                </a:tc>
                <a:tc>
                  <a:txBody>
                    <a:bodyPr/>
                    <a:lstStyle/>
                    <a:p>
                      <a:r>
                        <a:rPr lang="en-US" sz="1000" dirty="0" smtClean="0"/>
                        <a:t>Bud Industries</a:t>
                      </a:r>
                      <a:r>
                        <a:rPr lang="en-US" sz="1000" baseline="0" dirty="0" smtClean="0"/>
                        <a:t> rack-mount </a:t>
                      </a:r>
                      <a:r>
                        <a:rPr lang="en-US" sz="1000" dirty="0" smtClean="0"/>
                        <a:t>Enclosure (13”x17”x3.5”)</a:t>
                      </a:r>
                      <a:endParaRPr lang="en-US" sz="1000" dirty="0"/>
                    </a:p>
                  </a:txBody>
                  <a:tcPr/>
                </a:tc>
                <a:tc>
                  <a:txBody>
                    <a:bodyPr/>
                    <a:lstStyle/>
                    <a:p>
                      <a:r>
                        <a:rPr lang="mr-IN" sz="1000" b="0" i="0" kern="1200" dirty="0" smtClean="0">
                          <a:solidFill>
                            <a:schemeClr val="dk1"/>
                          </a:solidFill>
                          <a:effectLst/>
                          <a:latin typeface="+mn-lt"/>
                          <a:ea typeface="+mn-ea"/>
                          <a:cs typeface="+mn-cs"/>
                        </a:rPr>
                        <a:t>563-NHC-14155</a:t>
                      </a:r>
                      <a:endParaRPr lang="en-US" sz="1000" dirty="0"/>
                    </a:p>
                  </a:txBody>
                  <a:tcPr/>
                </a:tc>
                <a:tc>
                  <a:txBody>
                    <a:bodyPr/>
                    <a:lstStyle/>
                    <a:p>
                      <a:r>
                        <a:rPr lang="en-US" sz="1000" dirty="0" smtClean="0">
                          <a:hlinkClick r:id="rId4"/>
                        </a:rPr>
                        <a:t>https://www.mouser.com/ProductDetail/Bud-Industries/NHC-14155?qs=%2fha2pyFaduj9zMZIBX%252bDj2IzVART0WEz1YCyw2YIou8%3d</a:t>
                      </a:r>
                      <a:endParaRPr lang="en-US" sz="1000" dirty="0" smtClean="0"/>
                    </a:p>
                  </a:txBody>
                  <a:tcPr/>
                </a:tc>
                <a:tc>
                  <a:txBody>
                    <a:bodyPr/>
                    <a:lstStyle/>
                    <a:p>
                      <a:r>
                        <a:rPr lang="en-US" sz="1000" dirty="0" smtClean="0"/>
                        <a:t>109</a:t>
                      </a:r>
                      <a:endParaRPr lang="en-US" sz="1000" dirty="0"/>
                    </a:p>
                  </a:txBody>
                  <a:tcPr/>
                </a:tc>
                <a:tc>
                  <a:txBody>
                    <a:bodyPr/>
                    <a:lstStyle/>
                    <a:p>
                      <a:r>
                        <a:rPr lang="en-US" sz="1000" dirty="0" smtClean="0"/>
                        <a:t>Meanwell AC/DC</a:t>
                      </a:r>
                      <a:r>
                        <a:rPr lang="en-US" sz="1000" baseline="0" dirty="0" smtClean="0"/>
                        <a:t> 12V/100A is a tight fit in this enclosure.</a:t>
                      </a:r>
                      <a:endParaRPr lang="en-US" sz="1000" dirty="0"/>
                    </a:p>
                  </a:txBody>
                  <a:tcPr/>
                </a:tc>
              </a:tr>
              <a:tr h="292608">
                <a:tc>
                  <a:txBody>
                    <a:bodyPr/>
                    <a:lstStyle/>
                    <a:p>
                      <a:endParaRPr lang="en-US" sz="1000"/>
                    </a:p>
                  </a:txBody>
                  <a:tcPr/>
                </a:tc>
                <a:tc>
                  <a:txBody>
                    <a:bodyPr/>
                    <a:lstStyle/>
                    <a:p>
                      <a:r>
                        <a:rPr lang="en-US" sz="1000" dirty="0" smtClean="0"/>
                        <a:t>Simpson</a:t>
                      </a:r>
                      <a:r>
                        <a:rPr lang="en-US" sz="1000" baseline="0" dirty="0" smtClean="0"/>
                        <a:t> DC </a:t>
                      </a:r>
                      <a:r>
                        <a:rPr lang="en-US" sz="1000" dirty="0" smtClean="0"/>
                        <a:t>Ammeter (0-100A)</a:t>
                      </a:r>
                      <a:endParaRPr lang="en-US" sz="1000" dirty="0"/>
                    </a:p>
                  </a:txBody>
                  <a:tcPr/>
                </a:tc>
                <a:tc>
                  <a:txBody>
                    <a:bodyPr/>
                    <a:lstStyle/>
                    <a:p>
                      <a:r>
                        <a:rPr lang="is-IS" sz="1000" b="1" i="0" kern="1200" dirty="0" smtClean="0">
                          <a:solidFill>
                            <a:schemeClr val="dk1"/>
                          </a:solidFill>
                          <a:effectLst/>
                          <a:latin typeface="+mn-lt"/>
                          <a:ea typeface="+mn-ea"/>
                          <a:cs typeface="+mn-cs"/>
                        </a:rPr>
                        <a:t>02740</a:t>
                      </a:r>
                      <a:endParaRPr lang="en-US" sz="1000" dirty="0"/>
                    </a:p>
                  </a:txBody>
                  <a:tcPr/>
                </a:tc>
                <a:tc>
                  <a:txBody>
                    <a:bodyPr/>
                    <a:lstStyle/>
                    <a:p>
                      <a:r>
                        <a:rPr lang="en-US" sz="1000" dirty="0" smtClean="0">
                          <a:hlinkClick r:id="rId5"/>
                        </a:rPr>
                        <a:t>https://www.mouser.com/ProductDetail/Simpson-Electric-Company/02740?qs=sGAEpiMZZMtUpMOmSPzkHy4N5Z8yXGvg</a:t>
                      </a:r>
                      <a:endParaRPr lang="en-US" sz="1000" dirty="0" smtClean="0"/>
                    </a:p>
                  </a:txBody>
                  <a:tcPr/>
                </a:tc>
                <a:tc>
                  <a:txBody>
                    <a:bodyPr/>
                    <a:lstStyle/>
                    <a:p>
                      <a:r>
                        <a:rPr lang="en-US" sz="1000" dirty="0" smtClean="0"/>
                        <a:t>96</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 Can also use</a:t>
                      </a:r>
                      <a:r>
                        <a:rPr lang="en-US" sz="1000" baseline="0" dirty="0" smtClean="0"/>
                        <a:t> slightly smaller </a:t>
                      </a:r>
                      <a:r>
                        <a:rPr lang="fi-FI" sz="1000" b="0" i="0" kern="1200" dirty="0" smtClean="0">
                          <a:solidFill>
                            <a:schemeClr val="dk1"/>
                          </a:solidFill>
                          <a:effectLst/>
                          <a:latin typeface="+mn-lt"/>
                          <a:ea typeface="+mn-ea"/>
                          <a:cs typeface="+mn-cs"/>
                        </a:rPr>
                        <a:t>02540 </a:t>
                      </a:r>
                      <a:r>
                        <a:rPr lang="fi-FI" sz="1000" b="0" i="0" kern="1200" dirty="0" err="1" smtClean="0">
                          <a:solidFill>
                            <a:schemeClr val="dk1"/>
                          </a:solidFill>
                          <a:effectLst/>
                          <a:latin typeface="+mn-lt"/>
                          <a:ea typeface="+mn-ea"/>
                          <a:cs typeface="+mn-cs"/>
                        </a:rPr>
                        <a:t>model</a:t>
                      </a:r>
                      <a:r>
                        <a:rPr lang="fi-FI" sz="1000" b="0" i="0" kern="1200" dirty="0" smtClean="0">
                          <a:solidFill>
                            <a:schemeClr val="dk1"/>
                          </a:solidFill>
                          <a:effectLst/>
                          <a:latin typeface="+mn-lt"/>
                          <a:ea typeface="+mn-ea"/>
                          <a:cs typeface="+mn-cs"/>
                        </a:rPr>
                        <a:t>.</a:t>
                      </a:r>
                    </a:p>
                    <a:p>
                      <a:endParaRPr lang="en-US" sz="1000" dirty="0"/>
                    </a:p>
                  </a:txBody>
                  <a:tcPr/>
                </a:tc>
              </a:tr>
              <a:tr h="530352">
                <a:tc>
                  <a:txBody>
                    <a:bodyPr/>
                    <a:lstStyle/>
                    <a:p>
                      <a:endParaRPr lang="en-US" sz="1000"/>
                    </a:p>
                  </a:txBody>
                  <a:tcPr/>
                </a:tc>
                <a:tc>
                  <a:txBody>
                    <a:bodyPr/>
                    <a:lstStyle/>
                    <a:p>
                      <a:r>
                        <a:rPr lang="en-US" sz="1000" dirty="0" smtClean="0"/>
                        <a:t>Current shunt,</a:t>
                      </a:r>
                      <a:r>
                        <a:rPr lang="en-US" sz="1000" baseline="0" dirty="0" smtClean="0"/>
                        <a:t> </a:t>
                      </a:r>
                      <a:r>
                        <a:rPr lang="en-US" sz="1000" dirty="0" smtClean="0"/>
                        <a:t/>
                      </a:r>
                      <a:br>
                        <a:rPr lang="en-US" sz="1000" dirty="0" smtClean="0"/>
                      </a:br>
                      <a:r>
                        <a:rPr lang="en-US" sz="1000" b="0" i="0" kern="1200" dirty="0" smtClean="0">
                          <a:solidFill>
                            <a:schemeClr val="dk1"/>
                          </a:solidFill>
                          <a:effectLst/>
                          <a:latin typeface="+mn-lt"/>
                          <a:ea typeface="+mn-ea"/>
                          <a:cs typeface="+mn-cs"/>
                        </a:rPr>
                        <a:t>Analog Panel Meters SHUNT 100 AMP 50 MV</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000" b="0" i="0" kern="1200" dirty="0" smtClean="0">
                          <a:solidFill>
                            <a:schemeClr val="dk1"/>
                          </a:solidFill>
                          <a:effectLst/>
                          <a:latin typeface="+mn-lt"/>
                          <a:ea typeface="+mn-ea"/>
                          <a:cs typeface="+mn-cs"/>
                        </a:rPr>
                        <a:t>06713</a:t>
                      </a:r>
                    </a:p>
                    <a:p>
                      <a:endParaRPr lang="en-US" sz="1000" dirty="0"/>
                    </a:p>
                  </a:txBody>
                  <a:tcPr/>
                </a:tc>
                <a:tc>
                  <a:txBody>
                    <a:bodyPr/>
                    <a:lstStyle/>
                    <a:p>
                      <a:r>
                        <a:rPr lang="en-US" sz="1000" dirty="0" smtClean="0">
                          <a:hlinkClick r:id="rId6"/>
                        </a:rPr>
                        <a:t>https://www.mouser.com/ProductDetail/Simpson-Electric-Company/06713?qs=sGAEpiMZZMtFJx2zDaGuWCGrWWAP9a5liEaW4QXVCq4%3d</a:t>
                      </a:r>
                      <a:endParaRPr lang="en-US" sz="1000" dirty="0" smtClean="0"/>
                    </a:p>
                  </a:txBody>
                  <a:tcPr/>
                </a:tc>
                <a:tc>
                  <a:txBody>
                    <a:bodyPr/>
                    <a:lstStyle/>
                    <a:p>
                      <a:endParaRPr lang="en-US" sz="1000"/>
                    </a:p>
                  </a:txBody>
                  <a:tcPr/>
                </a:tc>
                <a:tc>
                  <a:txBody>
                    <a:bodyPr/>
                    <a:lstStyle/>
                    <a:p>
                      <a:endParaRPr lang="en-US" sz="1000"/>
                    </a:p>
                  </a:txBody>
                  <a:tcPr/>
                </a:tc>
              </a:tr>
              <a:tr h="236050">
                <a:tc>
                  <a:txBody>
                    <a:bodyPr/>
                    <a:lstStyle/>
                    <a:p>
                      <a:endParaRPr lang="en-US" sz="1000" dirty="0" smtClean="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a:p>
                  </a:txBody>
                  <a:tcPr/>
                </a:tc>
              </a:tr>
              <a:tr h="223858">
                <a:tc>
                  <a:txBody>
                    <a:bodyPr/>
                    <a:lstStyle/>
                    <a:p>
                      <a:r>
                        <a:rPr lang="en-US" sz="1000" dirty="0" smtClean="0"/>
                        <a:t>Linear power supply option</a:t>
                      </a:r>
                      <a:endParaRPr lang="en-US" sz="1000" dirty="0"/>
                    </a:p>
                  </a:txBody>
                  <a:tcPr/>
                </a:tc>
                <a:tc>
                  <a:txBody>
                    <a:bodyPr/>
                    <a:lstStyle/>
                    <a:p>
                      <a:r>
                        <a:rPr lang="en-US" sz="1200" b="0" i="0" kern="1200" dirty="0" smtClean="0">
                          <a:solidFill>
                            <a:schemeClr val="dk1"/>
                          </a:solidFill>
                          <a:effectLst/>
                          <a:latin typeface="+mn-lt"/>
                          <a:ea typeface="+mn-ea"/>
                          <a:cs typeface="+mn-cs"/>
                        </a:rPr>
                        <a:t>AC/DC CONVERTER 13.8V 828W</a:t>
                      </a:r>
                      <a:endParaRPr lang="en-US" sz="700" dirty="0"/>
                    </a:p>
                  </a:txBody>
                  <a:tcPr/>
                </a:tc>
                <a:tc>
                  <a:txBody>
                    <a:bodyPr/>
                    <a:lstStyle/>
                    <a:p>
                      <a:r>
                        <a:rPr lang="mr-IN" sz="1100" b="0" i="0" kern="1200" dirty="0" smtClean="0">
                          <a:solidFill>
                            <a:schemeClr val="dk1"/>
                          </a:solidFill>
                          <a:effectLst/>
                          <a:latin typeface="+mn-lt"/>
                          <a:ea typeface="+mn-ea"/>
                          <a:cs typeface="+mn-cs"/>
                        </a:rPr>
                        <a:t>TL241-ND</a:t>
                      </a:r>
                      <a:endParaRPr lang="en-US" sz="600" dirty="0"/>
                    </a:p>
                  </a:txBody>
                  <a:tcPr/>
                </a:tc>
                <a:tc>
                  <a:txBody>
                    <a:bodyPr/>
                    <a:lstStyle/>
                    <a:p>
                      <a:r>
                        <a:rPr lang="en-US" sz="1000" dirty="0" smtClean="0">
                          <a:hlinkClick r:id="rId7"/>
                        </a:rPr>
                        <a:t>https://www.digikey.com/product-detail/en/tripp-lite/PR60/TL241-ND/251533</a:t>
                      </a:r>
                      <a:endParaRPr lang="en-US" sz="1000" dirty="0" smtClean="0"/>
                    </a:p>
                  </a:txBody>
                  <a:tcPr/>
                </a:tc>
                <a:tc>
                  <a:txBody>
                    <a:bodyPr/>
                    <a:lstStyle/>
                    <a:p>
                      <a:endParaRPr lang="en-US" sz="1000" dirty="0"/>
                    </a:p>
                  </a:txBody>
                  <a:tcPr/>
                </a:tc>
                <a:tc>
                  <a:txBody>
                    <a:bodyPr/>
                    <a:lstStyle/>
                    <a:p>
                      <a:r>
                        <a:rPr lang="en-US" sz="1000" dirty="0" smtClean="0"/>
                        <a:t>A linear supply is</a:t>
                      </a:r>
                      <a:r>
                        <a:rPr lang="en-US" sz="1000" baseline="0" dirty="0" smtClean="0"/>
                        <a:t> an alternative to a switching supply if RF noise is a concern.  The linear supply has “clean” output power so a filter panel might not be required.  Common mode chokes should still be used on the cables running from the linear supply into the magnet room.  If ferrous chokes are used, be careful to keep them outside the magnet room.</a:t>
                      </a:r>
                      <a:endParaRPr lang="en-US" sz="1000" dirty="0"/>
                    </a:p>
                  </a:txBody>
                  <a:tcPr/>
                </a:tc>
              </a:tr>
              <a:tr h="202522">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227584">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196426">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300736">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301752">
                <a:tc>
                  <a:txBody>
                    <a:bodyPr/>
                    <a:lstStyle/>
                    <a:p>
                      <a:r>
                        <a:rPr lang="en-US" sz="1000" dirty="0" smtClean="0"/>
                        <a:t>Shim</a:t>
                      </a:r>
                      <a:r>
                        <a:rPr lang="en-US" sz="1000" baseline="0" dirty="0" smtClean="0"/>
                        <a:t> amplifiers</a:t>
                      </a:r>
                      <a:endParaRPr lang="en-US" sz="1000" dirty="0"/>
                    </a:p>
                  </a:txBody>
                  <a:tcPr/>
                </a:tc>
                <a:tc>
                  <a:txBody>
                    <a:bodyPr/>
                    <a:lstStyle/>
                    <a:p>
                      <a:r>
                        <a:rPr lang="en-US" sz="1000" dirty="0" smtClean="0"/>
                        <a:t>OPA549, </a:t>
                      </a:r>
                      <a:r>
                        <a:rPr lang="en-US" sz="1000" b="0" i="0" kern="1200" dirty="0" smtClean="0">
                          <a:solidFill>
                            <a:schemeClr val="dk1"/>
                          </a:solidFill>
                          <a:effectLst/>
                          <a:latin typeface="+mn-lt"/>
                          <a:ea typeface="+mn-ea"/>
                          <a:cs typeface="+mn-cs"/>
                        </a:rPr>
                        <a:t>IC OPAMP POWER 900KHZ TO220-11</a:t>
                      </a:r>
                      <a:endParaRPr lang="en-US" sz="1000" dirty="0"/>
                    </a:p>
                  </a:txBody>
                  <a:tcPr/>
                </a:tc>
                <a:tc>
                  <a:txBody>
                    <a:bodyPr/>
                    <a:lstStyle/>
                    <a:p>
                      <a:r>
                        <a:rPr lang="en-US" sz="1000" b="0" i="0" kern="1200" dirty="0" smtClean="0">
                          <a:solidFill>
                            <a:schemeClr val="dk1"/>
                          </a:solidFill>
                          <a:effectLst/>
                          <a:latin typeface="+mn-lt"/>
                          <a:ea typeface="+mn-ea"/>
                          <a:cs typeface="+mn-cs"/>
                        </a:rPr>
                        <a:t>OPA549T-ND</a:t>
                      </a:r>
                      <a:endParaRPr lang="en-US" sz="1000" dirty="0"/>
                    </a:p>
                  </a:txBody>
                  <a:tcPr/>
                </a:tc>
                <a:tc>
                  <a:txBody>
                    <a:bodyPr/>
                    <a:lstStyle/>
                    <a:p>
                      <a:r>
                        <a:rPr lang="en-US" sz="1000" dirty="0" smtClean="0">
                          <a:hlinkClick r:id="rId8"/>
                        </a:rPr>
                        <a:t>https://www.digikey.com/product-detail/en/texas-instruments/OPA549T/OPA549T-ND/307860</a:t>
                      </a:r>
                      <a:endParaRPr lang="en-US" sz="1000" dirty="0" smtClean="0"/>
                    </a:p>
                  </a:txBody>
                  <a:tcPr/>
                </a:tc>
                <a:tc>
                  <a:txBody>
                    <a:bodyPr/>
                    <a:lstStyle/>
                    <a:p>
                      <a:r>
                        <a:rPr lang="en-US" sz="1000" dirty="0" smtClean="0"/>
                        <a:t>23</a:t>
                      </a:r>
                      <a:endParaRPr lang="en-US" sz="1000" dirty="0"/>
                    </a:p>
                  </a:txBody>
                  <a:tcPr/>
                </a:tc>
                <a:tc>
                  <a:txBody>
                    <a:bodyPr/>
                    <a:lstStyle/>
                    <a:p>
                      <a:r>
                        <a:rPr lang="en-US" sz="1000" dirty="0" smtClean="0"/>
                        <a:t>Two power op amps needed for each channel (16 per board)</a:t>
                      </a:r>
                      <a:endParaRPr lang="en-US" sz="1000" dirty="0"/>
                    </a:p>
                  </a:txBody>
                  <a:tcPr/>
                </a:tc>
              </a:tr>
              <a:tr h="338328">
                <a:tc>
                  <a:txBody>
                    <a:bodyPr/>
                    <a:lstStyle/>
                    <a:p>
                      <a:endParaRPr lang="en-US" sz="1000"/>
                    </a:p>
                  </a:txBody>
                  <a:tcPr/>
                </a:tc>
                <a:tc>
                  <a:txBody>
                    <a:bodyPr/>
                    <a:lstStyle/>
                    <a:p>
                      <a:r>
                        <a:rPr lang="en-US" sz="1000" dirty="0" smtClean="0"/>
                        <a:t>Power</a:t>
                      </a:r>
                      <a:r>
                        <a:rPr lang="en-US" sz="1000" baseline="0" dirty="0" smtClean="0"/>
                        <a:t> connector (10-pin MOLEX)</a:t>
                      </a:r>
                      <a:endParaRPr lang="en-US" sz="1000" dirty="0"/>
                    </a:p>
                  </a:txBody>
                  <a:tcPr/>
                </a:tc>
                <a:tc>
                  <a:txBody>
                    <a:bodyPr/>
                    <a:lstStyle/>
                    <a:p>
                      <a:r>
                        <a:rPr lang="en-US" sz="1000" b="0" i="0" kern="1200" dirty="0" smtClean="0">
                          <a:solidFill>
                            <a:schemeClr val="dk1"/>
                          </a:solidFill>
                          <a:effectLst/>
                          <a:latin typeface="+mn-lt"/>
                          <a:ea typeface="+mn-ea"/>
                          <a:cs typeface="+mn-cs"/>
                        </a:rPr>
                        <a:t>WM21355-ND</a:t>
                      </a:r>
                      <a:endParaRPr lang="en-US" sz="1000" dirty="0"/>
                    </a:p>
                  </a:txBody>
                  <a:tcPr/>
                </a:tc>
                <a:tc>
                  <a:txBody>
                    <a:bodyPr/>
                    <a:lstStyle/>
                    <a:p>
                      <a:r>
                        <a:rPr lang="en-US" sz="1000" dirty="0" smtClean="0">
                          <a:hlinkClick r:id="rId9"/>
                        </a:rPr>
                        <a:t>https://www.digikey.com/products/en?keywords=WM21355-ND</a:t>
                      </a:r>
                      <a:endParaRPr lang="en-US" sz="1000" dirty="0" smtClean="0"/>
                    </a:p>
                    <a:p>
                      <a:endParaRPr lang="en-US" sz="1000" dirty="0" smtClean="0"/>
                    </a:p>
                    <a:p>
                      <a:endParaRPr lang="en-US" sz="1000" dirty="0"/>
                    </a:p>
                  </a:txBody>
                  <a:tcPr/>
                </a:tc>
                <a:tc>
                  <a:txBody>
                    <a:bodyPr/>
                    <a:lstStyle/>
                    <a:p>
                      <a:endParaRPr lang="en-US" sz="1000" dirty="0"/>
                    </a:p>
                  </a:txBody>
                  <a:tcPr/>
                </a:tc>
                <a:tc>
                  <a:txBody>
                    <a:bodyPr/>
                    <a:lstStyle/>
                    <a:p>
                      <a:r>
                        <a:rPr lang="en-US" sz="1000" dirty="0" smtClean="0"/>
                        <a:t>Mating connector for internal enclosure</a:t>
                      </a:r>
                      <a:r>
                        <a:rPr lang="en-US" sz="1000" baseline="0" dirty="0" smtClean="0"/>
                        <a:t> </a:t>
                      </a:r>
                      <a:r>
                        <a:rPr lang="en-US" sz="1000" dirty="0" smtClean="0"/>
                        <a:t>cabling:</a:t>
                      </a:r>
                    </a:p>
                    <a:p>
                      <a:r>
                        <a:rPr lang="en-US" sz="1000" dirty="0" smtClean="0">
                          <a:hlinkClick r:id="rId10"/>
                        </a:rPr>
                        <a:t>https://www.digikey.com/product-detail/en/molex-llc/39-01-2100/WM3704-ND/61385</a:t>
                      </a:r>
                      <a:endParaRPr lang="en-US" sz="1000" dirty="0" smtClean="0"/>
                    </a:p>
                    <a:p>
                      <a:endParaRPr lang="en-US" sz="1000" dirty="0"/>
                    </a:p>
                  </a:txBody>
                  <a:tcPr/>
                </a:tc>
              </a:tr>
              <a:tr h="370840">
                <a:tc>
                  <a:txBody>
                    <a:bodyPr/>
                    <a:lstStyle/>
                    <a:p>
                      <a:endParaRPr lang="en-US" sz="1000"/>
                    </a:p>
                  </a:txBody>
                  <a:tcPr/>
                </a:tc>
                <a:tc>
                  <a:txBody>
                    <a:bodyPr/>
                    <a:lstStyle/>
                    <a:p>
                      <a:r>
                        <a:rPr lang="en-US" sz="1000" dirty="0" smtClean="0"/>
                        <a:t>Output connector (2-pin MOLEX)</a:t>
                      </a:r>
                      <a:endParaRPr lang="en-US" sz="1000" dirty="0"/>
                    </a:p>
                  </a:txBody>
                  <a:tcPr/>
                </a:tc>
                <a:tc>
                  <a:txBody>
                    <a:bodyPr/>
                    <a:lstStyle/>
                    <a:p>
                      <a:r>
                        <a:rPr lang="en-US" sz="1000" b="0" i="0" kern="1200" dirty="0" smtClean="0">
                          <a:solidFill>
                            <a:schemeClr val="dk1"/>
                          </a:solidFill>
                          <a:effectLst/>
                          <a:latin typeface="+mn-lt"/>
                          <a:ea typeface="+mn-ea"/>
                          <a:cs typeface="+mn-cs"/>
                        </a:rPr>
                        <a:t>WM21351-ND</a:t>
                      </a:r>
                      <a:endParaRPr lang="en-US" sz="1000" dirty="0"/>
                    </a:p>
                  </a:txBody>
                  <a:tcPr/>
                </a:tc>
                <a:tc>
                  <a:txBody>
                    <a:bodyPr/>
                    <a:lstStyle/>
                    <a:p>
                      <a:r>
                        <a:rPr lang="en-US" sz="1000" dirty="0" smtClean="0">
                          <a:hlinkClick r:id="rId11"/>
                        </a:rPr>
                        <a:t>https://www.digikey.com/products/en?keywords=WM21351-ND</a:t>
                      </a:r>
                      <a:endParaRPr lang="en-US" sz="1000" dirty="0" smtClean="0"/>
                    </a:p>
                  </a:txBody>
                  <a:tcPr/>
                </a:tc>
                <a:tc>
                  <a:txBody>
                    <a:bodyPr/>
                    <a:lstStyle/>
                    <a:p>
                      <a:endParaRPr lang="en-US" sz="1000" dirty="0"/>
                    </a:p>
                  </a:txBody>
                  <a:tcPr/>
                </a:tc>
                <a:tc>
                  <a:txBody>
                    <a:bodyPr/>
                    <a:lstStyle/>
                    <a:p>
                      <a:r>
                        <a:rPr lang="en-US" sz="1000" dirty="0" smtClean="0"/>
                        <a:t>Mating connector for internal enclosure</a:t>
                      </a:r>
                      <a:r>
                        <a:rPr lang="en-US" sz="1000" baseline="0" dirty="0" smtClean="0"/>
                        <a:t> cabling:</a:t>
                      </a:r>
                    </a:p>
                    <a:p>
                      <a:r>
                        <a:rPr lang="en-US" sz="1000" dirty="0" smtClean="0">
                          <a:hlinkClick r:id="rId12"/>
                        </a:rPr>
                        <a:t>https://www.digikey.com/product-detail/en/molex-llc/39-01-2020/WM3700-ND/61315</a:t>
                      </a:r>
                      <a:endParaRPr lang="en-US" sz="1000" dirty="0" smtClean="0"/>
                    </a:p>
                    <a:p>
                      <a:endParaRPr lang="en-US" sz="1000" dirty="0"/>
                    </a:p>
                  </a:txBody>
                  <a:tcPr/>
                </a:tc>
              </a:tr>
              <a:tr h="286850">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370840">
                <a:tc>
                  <a:txBody>
                    <a:bodyPr/>
                    <a:lstStyle/>
                    <a:p>
                      <a:endParaRPr lang="en-US" sz="1000" dirty="0"/>
                    </a:p>
                  </a:txBody>
                  <a:tcPr/>
                </a:tc>
                <a:tc>
                  <a:txBody>
                    <a:bodyPr/>
                    <a:lstStyle/>
                    <a:p>
                      <a:r>
                        <a:rPr lang="en-US" sz="1000" dirty="0" smtClean="0"/>
                        <a:t>Pins for Mini-Fit Jr. connectors</a:t>
                      </a:r>
                      <a:endParaRPr lang="en-US" sz="1000" dirty="0"/>
                    </a:p>
                  </a:txBody>
                  <a:tcPr/>
                </a:tc>
                <a:tc>
                  <a:txBody>
                    <a:bodyPr/>
                    <a:lstStyle/>
                    <a:p>
                      <a:r>
                        <a:rPr lang="en-US" sz="1000" b="0" i="0" kern="1200" dirty="0" smtClean="0">
                          <a:solidFill>
                            <a:schemeClr val="dk1"/>
                          </a:solidFill>
                          <a:effectLst/>
                          <a:latin typeface="+mn-lt"/>
                          <a:ea typeface="+mn-ea"/>
                          <a:cs typeface="+mn-cs"/>
                        </a:rPr>
                        <a:t>WM2501CT-ND</a:t>
                      </a:r>
                      <a:endParaRPr lang="en-US" sz="1000" dirty="0"/>
                    </a:p>
                  </a:txBody>
                  <a:tcPr/>
                </a:tc>
                <a:tc>
                  <a:txBody>
                    <a:bodyPr/>
                    <a:lstStyle/>
                    <a:p>
                      <a:r>
                        <a:rPr lang="en-US" sz="1000" dirty="0" smtClean="0">
                          <a:hlinkClick r:id="rId13"/>
                        </a:rPr>
                        <a:t>https://www.digikey.com/product-detail/en/molex-llc/39-00-0038/WM2501CT-ND/467978</a:t>
                      </a:r>
                      <a:endParaRPr lang="en-US" sz="1000" dirty="0" smtClean="0"/>
                    </a:p>
                    <a:p>
                      <a:endParaRPr lang="en-US" sz="1000" dirty="0"/>
                    </a:p>
                  </a:txBody>
                  <a:tcPr/>
                </a:tc>
                <a:tc>
                  <a:txBody>
                    <a:bodyPr/>
                    <a:lstStyle/>
                    <a:p>
                      <a:endParaRPr lang="en-US" sz="1000" dirty="0"/>
                    </a:p>
                  </a:txBody>
                  <a:tcPr/>
                </a:tc>
                <a:tc>
                  <a:txBody>
                    <a:bodyPr/>
                    <a:lstStyle/>
                    <a:p>
                      <a:r>
                        <a:rPr lang="en-US" sz="1000" dirty="0" smtClean="0"/>
                        <a:t>Contacts</a:t>
                      </a:r>
                      <a:r>
                        <a:rPr lang="en-US" sz="1000" baseline="0" dirty="0" smtClean="0"/>
                        <a:t> for AWG18-24 for Mini-Fit Jr. MOLEX connectors for internal wiring inside amplifier enclosure</a:t>
                      </a:r>
                      <a:endParaRPr lang="en-US" sz="1000" dirty="0"/>
                    </a:p>
                  </a:txBody>
                  <a:tcPr/>
                </a:tc>
              </a:tr>
              <a:tr h="370840">
                <a:tc>
                  <a:txBody>
                    <a:bodyPr/>
                    <a:lstStyle/>
                    <a:p>
                      <a:endParaRPr lang="en-US" sz="1000" dirty="0"/>
                    </a:p>
                  </a:txBody>
                  <a:tcPr/>
                </a:tc>
                <a:tc>
                  <a:txBody>
                    <a:bodyPr/>
                    <a:lstStyle/>
                    <a:p>
                      <a:r>
                        <a:rPr lang="en-US" sz="1000" dirty="0" smtClean="0"/>
                        <a:t>Crimp tool for Mini-Fit</a:t>
                      </a:r>
                      <a:r>
                        <a:rPr lang="en-US" sz="1000" baseline="0" dirty="0" smtClean="0"/>
                        <a:t> Jr. MOLEX</a:t>
                      </a:r>
                      <a:endParaRPr lang="en-US" sz="1000" dirty="0"/>
                    </a:p>
                  </a:txBody>
                  <a:tcPr/>
                </a:tc>
                <a:tc>
                  <a:txBody>
                    <a:bodyPr/>
                    <a:lstStyle/>
                    <a:p>
                      <a:r>
                        <a:rPr lang="mr-IN" sz="1000" b="0" i="0" kern="1200" dirty="0" smtClean="0">
                          <a:solidFill>
                            <a:schemeClr val="dk1"/>
                          </a:solidFill>
                          <a:effectLst/>
                          <a:latin typeface="+mn-lt"/>
                          <a:ea typeface="+mn-ea"/>
                          <a:cs typeface="+mn-cs"/>
                        </a:rPr>
                        <a:t>63819-0900</a:t>
                      </a:r>
                      <a:endParaRPr lang="en-US" sz="1000" dirty="0"/>
                    </a:p>
                  </a:txBody>
                  <a:tcPr/>
                </a:tc>
                <a:tc>
                  <a:txBody>
                    <a:bodyPr/>
                    <a:lstStyle/>
                    <a:p>
                      <a:r>
                        <a:rPr lang="en-US" sz="1000" dirty="0" smtClean="0">
                          <a:hlinkClick r:id="rId14"/>
                        </a:rPr>
                        <a:t>https://www.newark.com/molex/63819-0900/hand-crimp-tool/dp/97M9440?MER=bn_level5_5NP_EngagementRecSingleItem_1</a:t>
                      </a:r>
                      <a:endParaRPr lang="en-US" sz="1000" dirty="0" smtClean="0"/>
                    </a:p>
                  </a:txBody>
                  <a:tcPr/>
                </a:tc>
                <a:tc>
                  <a:txBody>
                    <a:bodyPr/>
                    <a:lstStyle/>
                    <a:p>
                      <a:r>
                        <a:rPr lang="en-US" sz="1000" dirty="0" smtClean="0"/>
                        <a:t>281</a:t>
                      </a:r>
                      <a:endParaRPr lang="en-US" sz="1000" dirty="0"/>
                    </a:p>
                  </a:txBody>
                  <a:tcPr/>
                </a:tc>
                <a:tc>
                  <a:txBody>
                    <a:bodyPr/>
                    <a:lstStyle/>
                    <a:p>
                      <a:endParaRPr lang="en-US" sz="1000" dirty="0"/>
                    </a:p>
                  </a:txBody>
                  <a:tcPr/>
                </a:tc>
              </a:tr>
              <a:tr h="306832">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293286">
                <a:tc>
                  <a:txBody>
                    <a:bodyPr/>
                    <a:lstStyle/>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195750">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222504">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bl>
          </a:graphicData>
        </a:graphic>
      </p:graphicFrame>
    </p:spTree>
    <p:extLst>
      <p:ext uri="{BB962C8B-B14F-4D97-AF65-F5344CB8AC3E}">
        <p14:creationId xmlns:p14="http://schemas.microsoft.com/office/powerpoint/2010/main" val="849192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1291" y="0"/>
            <a:ext cx="8886244" cy="6858000"/>
          </a:xfrm>
          <a:prstGeom prst="rect">
            <a:avLst/>
          </a:prstGeom>
        </p:spPr>
      </p:pic>
      <p:sp>
        <p:nvSpPr>
          <p:cNvPr id="5" name="TextBox 4"/>
          <p:cNvSpPr txBox="1"/>
          <p:nvPr/>
        </p:nvSpPr>
        <p:spPr>
          <a:xfrm>
            <a:off x="8849710" y="2272527"/>
            <a:ext cx="3342290" cy="1477328"/>
          </a:xfrm>
          <a:prstGeom prst="rect">
            <a:avLst/>
          </a:prstGeom>
          <a:noFill/>
        </p:spPr>
        <p:txBody>
          <a:bodyPr wrap="square" rtlCol="0">
            <a:spAutoFit/>
          </a:bodyPr>
          <a:lstStyle/>
          <a:p>
            <a:r>
              <a:rPr lang="en-US" i="1" dirty="0" smtClean="0">
                <a:solidFill>
                  <a:srgbClr val="0070C0"/>
                </a:solidFill>
              </a:rPr>
              <a:t>To enable triggering for dynamic shim updating, uncomment this line.  Must connect via fiber optic or BNC to scanner trigger output (“SYNC” on Siemens).</a:t>
            </a:r>
            <a:endParaRPr lang="en-US" i="1" dirty="0">
              <a:solidFill>
                <a:srgbClr val="0070C0"/>
              </a:solidFill>
            </a:endParaRPr>
          </a:p>
        </p:txBody>
      </p:sp>
      <p:sp>
        <p:nvSpPr>
          <p:cNvPr id="6" name="Rectangle 5"/>
          <p:cNvSpPr/>
          <p:nvPr/>
        </p:nvSpPr>
        <p:spPr>
          <a:xfrm>
            <a:off x="3421291" y="3962400"/>
            <a:ext cx="8486930" cy="231228"/>
          </a:xfrm>
          <a:prstGeom prst="rect">
            <a:avLst/>
          </a:prstGeom>
          <a:solidFill>
            <a:srgbClr val="FFFF0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6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4212" y="0"/>
            <a:ext cx="6850966" cy="6858000"/>
          </a:xfrm>
          <a:prstGeom prst="rect">
            <a:avLst/>
          </a:prstGeom>
        </p:spPr>
      </p:pic>
      <p:sp>
        <p:nvSpPr>
          <p:cNvPr id="6" name="TextBox 5"/>
          <p:cNvSpPr txBox="1"/>
          <p:nvPr/>
        </p:nvSpPr>
        <p:spPr>
          <a:xfrm>
            <a:off x="0" y="128608"/>
            <a:ext cx="5020887" cy="3693319"/>
          </a:xfrm>
          <a:prstGeom prst="rect">
            <a:avLst/>
          </a:prstGeom>
          <a:noFill/>
        </p:spPr>
        <p:txBody>
          <a:bodyPr wrap="square" rtlCol="0">
            <a:spAutoFit/>
          </a:bodyPr>
          <a:lstStyle/>
          <a:p>
            <a:r>
              <a:rPr lang="en-US" b="1" dirty="0" smtClean="0">
                <a:solidFill>
                  <a:srgbClr val="7030A0"/>
                </a:solidFill>
              </a:rPr>
              <a:t>Serial port dialog box.  </a:t>
            </a:r>
          </a:p>
          <a:p>
            <a:r>
              <a:rPr lang="en-US" dirty="0" smtClean="0">
                <a:solidFill>
                  <a:srgbClr val="7030A0"/>
                </a:solidFill>
              </a:rPr>
              <a:t>These four single-characters commands are how you control the Teensy:</a:t>
            </a:r>
          </a:p>
          <a:p>
            <a:endParaRPr lang="en-US" dirty="0">
              <a:solidFill>
                <a:srgbClr val="7030A0"/>
              </a:solidFill>
            </a:endParaRPr>
          </a:p>
          <a:p>
            <a:r>
              <a:rPr lang="en-US" dirty="0" smtClean="0">
                <a:solidFill>
                  <a:srgbClr val="7030A0"/>
                </a:solidFill>
              </a:rPr>
              <a:t>“I” to read out currents on each channel</a:t>
            </a:r>
          </a:p>
          <a:p>
            <a:endParaRPr lang="en-US" dirty="0">
              <a:solidFill>
                <a:srgbClr val="7030A0"/>
              </a:solidFill>
            </a:endParaRPr>
          </a:p>
          <a:p>
            <a:r>
              <a:rPr lang="en-US" dirty="0" smtClean="0">
                <a:solidFill>
                  <a:srgbClr val="7030A0"/>
                </a:solidFill>
              </a:rPr>
              <a:t>”C” performs auto-calibration to zero currents on each channel</a:t>
            </a:r>
          </a:p>
          <a:p>
            <a:endParaRPr lang="en-US" dirty="0">
              <a:solidFill>
                <a:srgbClr val="7030A0"/>
              </a:solidFill>
            </a:endParaRPr>
          </a:p>
          <a:p>
            <a:r>
              <a:rPr lang="en-US" dirty="0" smtClean="0">
                <a:solidFill>
                  <a:srgbClr val="7030A0"/>
                </a:solidFill>
              </a:rPr>
              <a:t>“Z” zeros all channels</a:t>
            </a:r>
          </a:p>
          <a:p>
            <a:endParaRPr lang="en-US" dirty="0">
              <a:solidFill>
                <a:srgbClr val="7030A0"/>
              </a:solidFill>
            </a:endParaRPr>
          </a:p>
          <a:p>
            <a:r>
              <a:rPr lang="en-US" dirty="0" smtClean="0">
                <a:solidFill>
                  <a:srgbClr val="7030A0"/>
                </a:solidFill>
              </a:rPr>
              <a:t>“M” loads the first set of shims and ensures that Arduino is in triggered mode</a:t>
            </a:r>
            <a:endParaRPr lang="en-US" dirty="0">
              <a:solidFill>
                <a:srgbClr val="7030A0"/>
              </a:solidFill>
            </a:endParaRPr>
          </a:p>
        </p:txBody>
      </p:sp>
      <p:sp>
        <p:nvSpPr>
          <p:cNvPr id="8" name="TextBox 7"/>
          <p:cNvSpPr txBox="1"/>
          <p:nvPr/>
        </p:nvSpPr>
        <p:spPr>
          <a:xfrm>
            <a:off x="0" y="3880062"/>
            <a:ext cx="4897821" cy="3046988"/>
          </a:xfrm>
          <a:prstGeom prst="rect">
            <a:avLst/>
          </a:prstGeom>
          <a:noFill/>
        </p:spPr>
        <p:txBody>
          <a:bodyPr wrap="square" rtlCol="0">
            <a:spAutoFit/>
          </a:bodyPr>
          <a:lstStyle/>
          <a:p>
            <a:r>
              <a:rPr lang="en-US" sz="1600" b="1" dirty="0" smtClean="0"/>
              <a:t>Outputs: </a:t>
            </a:r>
          </a:p>
          <a:p>
            <a:r>
              <a:rPr lang="en-US" sz="1600" dirty="0" smtClean="0"/>
              <a:t>First column is board and channel addresses</a:t>
            </a:r>
          </a:p>
          <a:p>
            <a:endParaRPr lang="en-US" sz="1600" dirty="0"/>
          </a:p>
          <a:p>
            <a:r>
              <a:rPr lang="en-US" sz="1600" dirty="0" smtClean="0"/>
              <a:t>Second column is proportional to the input voltage on each channel</a:t>
            </a:r>
          </a:p>
          <a:p>
            <a:endParaRPr lang="en-US" sz="1600" dirty="0"/>
          </a:p>
          <a:p>
            <a:r>
              <a:rPr lang="en-US" sz="1600" dirty="0" smtClean="0"/>
              <a:t>Third column is proportional to ADC output which reads currents sense resistor </a:t>
            </a:r>
          </a:p>
          <a:p>
            <a:endParaRPr lang="en-US" sz="1600" dirty="0"/>
          </a:p>
          <a:p>
            <a:r>
              <a:rPr lang="en-US" sz="1600" dirty="0" smtClean="0"/>
              <a:t>Don’t worry too much about the absolute value of these numbers.  Just make sure all channels pass auto-calibration step. </a:t>
            </a:r>
            <a:endParaRPr lang="en-US" sz="1600" dirty="0"/>
          </a:p>
        </p:txBody>
      </p:sp>
      <p:sp>
        <p:nvSpPr>
          <p:cNvPr id="9" name="TextBox 8"/>
          <p:cNvSpPr txBox="1"/>
          <p:nvPr/>
        </p:nvSpPr>
        <p:spPr>
          <a:xfrm>
            <a:off x="7893269" y="2130660"/>
            <a:ext cx="3710152" cy="1477328"/>
          </a:xfrm>
          <a:prstGeom prst="rect">
            <a:avLst/>
          </a:prstGeom>
          <a:noFill/>
        </p:spPr>
        <p:txBody>
          <a:bodyPr wrap="square" rtlCol="0">
            <a:spAutoFit/>
          </a:bodyPr>
          <a:lstStyle/>
          <a:p>
            <a:pPr algn="ctr"/>
            <a:r>
              <a:rPr lang="en-US" i="1" dirty="0" smtClean="0">
                <a:solidFill>
                  <a:srgbClr val="0070C0"/>
                </a:solidFill>
              </a:rPr>
              <a:t>Watch out for channels that fail the auto-calibration!  This either means (a) the channel is disconnected, (b) the channel is broken, or (c) the channel is deliberately unused</a:t>
            </a:r>
            <a:endParaRPr lang="en-US" i="1" dirty="0">
              <a:solidFill>
                <a:srgbClr val="0070C0"/>
              </a:solidFill>
            </a:endParaRPr>
          </a:p>
        </p:txBody>
      </p:sp>
      <p:cxnSp>
        <p:nvCxnSpPr>
          <p:cNvPr id="10" name="Straight Arrow Connector 9"/>
          <p:cNvCxnSpPr/>
          <p:nvPr/>
        </p:nvCxnSpPr>
        <p:spPr>
          <a:xfrm flipH="1">
            <a:off x="5896303" y="2711669"/>
            <a:ext cx="1996966" cy="3153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672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42" y="2488215"/>
            <a:ext cx="10515600" cy="1325563"/>
          </a:xfrm>
        </p:spPr>
        <p:txBody>
          <a:bodyPr>
            <a:normAutofit/>
          </a:bodyPr>
          <a:lstStyle/>
          <a:p>
            <a:pPr algn="ctr"/>
            <a:r>
              <a:rPr lang="en-US" sz="3600" dirty="0" smtClean="0">
                <a:latin typeface="Arial" charset="0"/>
                <a:ea typeface="Arial" charset="0"/>
                <a:cs typeface="Arial" charset="0"/>
              </a:rPr>
              <a:t>Guidelines for dynamic slice-optimized shim updating</a:t>
            </a:r>
            <a:endParaRPr lang="en-US" sz="3600" dirty="0">
              <a:latin typeface="Arial" charset="0"/>
              <a:ea typeface="Arial" charset="0"/>
              <a:cs typeface="Arial" charset="0"/>
            </a:endParaRPr>
          </a:p>
        </p:txBody>
      </p:sp>
    </p:spTree>
    <p:extLst>
      <p:ext uri="{BB962C8B-B14F-4D97-AF65-F5344CB8AC3E}">
        <p14:creationId xmlns:p14="http://schemas.microsoft.com/office/powerpoint/2010/main" val="2107076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603468" y="1459685"/>
            <a:ext cx="2549560" cy="1912169"/>
          </a:xfrm>
          <a:prstGeom prst="rect">
            <a:avLst/>
          </a:prstGeom>
        </p:spPr>
      </p:pic>
      <p:pic>
        <p:nvPicPr>
          <p:cNvPr id="11" name="Picture 10"/>
          <p:cNvPicPr>
            <a:picLocks noChangeAspect="1"/>
          </p:cNvPicPr>
          <p:nvPr/>
        </p:nvPicPr>
        <p:blipFill>
          <a:blip r:embed="rId3"/>
          <a:stretch>
            <a:fillRect/>
          </a:stretch>
        </p:blipFill>
        <p:spPr>
          <a:xfrm>
            <a:off x="4821559" y="3237630"/>
            <a:ext cx="2224947" cy="1668710"/>
          </a:xfrm>
          <a:prstGeom prst="rect">
            <a:avLst/>
          </a:prstGeom>
        </p:spPr>
      </p:pic>
      <p:pic>
        <p:nvPicPr>
          <p:cNvPr id="5" name="Picture 4"/>
          <p:cNvPicPr>
            <a:picLocks noChangeAspect="1"/>
          </p:cNvPicPr>
          <p:nvPr/>
        </p:nvPicPr>
        <p:blipFill>
          <a:blip r:embed="rId4"/>
          <a:stretch>
            <a:fillRect/>
          </a:stretch>
        </p:blipFill>
        <p:spPr>
          <a:xfrm>
            <a:off x="6909565" y="3400061"/>
            <a:ext cx="384858" cy="1353212"/>
          </a:xfrm>
          <a:prstGeom prst="rect">
            <a:avLst/>
          </a:prstGeom>
        </p:spPr>
      </p:pic>
      <p:sp>
        <p:nvSpPr>
          <p:cNvPr id="6" name="TextBox 5"/>
          <p:cNvSpPr txBox="1"/>
          <p:nvPr/>
        </p:nvSpPr>
        <p:spPr>
          <a:xfrm>
            <a:off x="7065435" y="3937473"/>
            <a:ext cx="328936" cy="261610"/>
          </a:xfrm>
          <a:prstGeom prst="rect">
            <a:avLst/>
          </a:prstGeom>
          <a:noFill/>
        </p:spPr>
        <p:txBody>
          <a:bodyPr wrap="none" rtlCol="0">
            <a:spAutoFit/>
          </a:bodyPr>
          <a:lstStyle/>
          <a:p>
            <a:r>
              <a:rPr lang="en-US" sz="1050" smtClean="0"/>
              <a:t>Hz</a:t>
            </a:r>
            <a:endParaRPr lang="en-US" sz="1050"/>
          </a:p>
        </p:txBody>
      </p:sp>
      <p:sp>
        <p:nvSpPr>
          <p:cNvPr id="7" name="TextBox 6"/>
          <p:cNvSpPr txBox="1"/>
          <p:nvPr/>
        </p:nvSpPr>
        <p:spPr>
          <a:xfrm>
            <a:off x="4539563" y="1275019"/>
            <a:ext cx="1533946" cy="369332"/>
          </a:xfrm>
          <a:prstGeom prst="rect">
            <a:avLst/>
          </a:prstGeom>
          <a:noFill/>
        </p:spPr>
        <p:txBody>
          <a:bodyPr wrap="none" rtlCol="0">
            <a:spAutoFit/>
          </a:bodyPr>
          <a:lstStyle/>
          <a:p>
            <a:r>
              <a:rPr lang="en-US" smtClean="0">
                <a:solidFill>
                  <a:schemeClr val="bg1"/>
                </a:solidFill>
              </a:rPr>
              <a:t>Delta B0 maps</a:t>
            </a:r>
            <a:endParaRPr lang="en-US">
              <a:solidFill>
                <a:schemeClr val="bg1"/>
              </a:solidFill>
            </a:endParaRPr>
          </a:p>
        </p:txBody>
      </p:sp>
      <p:pic>
        <p:nvPicPr>
          <p:cNvPr id="8" name="Picture 7"/>
          <p:cNvPicPr>
            <a:picLocks noChangeAspect="1"/>
          </p:cNvPicPr>
          <p:nvPr/>
        </p:nvPicPr>
        <p:blipFill>
          <a:blip r:embed="rId2"/>
          <a:stretch>
            <a:fillRect/>
          </a:stretch>
        </p:blipFill>
        <p:spPr>
          <a:xfrm>
            <a:off x="2989530" y="1451296"/>
            <a:ext cx="2549560" cy="1912169"/>
          </a:xfrm>
          <a:prstGeom prst="rect">
            <a:avLst/>
          </a:prstGeom>
        </p:spPr>
      </p:pic>
      <p:pic>
        <p:nvPicPr>
          <p:cNvPr id="9" name="Picture 8"/>
          <p:cNvPicPr>
            <a:picLocks noChangeAspect="1"/>
          </p:cNvPicPr>
          <p:nvPr/>
        </p:nvPicPr>
        <p:blipFill>
          <a:blip r:embed="rId3"/>
          <a:stretch>
            <a:fillRect/>
          </a:stretch>
        </p:blipFill>
        <p:spPr>
          <a:xfrm>
            <a:off x="3067947" y="3229241"/>
            <a:ext cx="2224947" cy="1668710"/>
          </a:xfrm>
          <a:prstGeom prst="rect">
            <a:avLst/>
          </a:prstGeom>
        </p:spPr>
      </p:pic>
      <p:pic>
        <p:nvPicPr>
          <p:cNvPr id="2" name="Picture 1"/>
          <p:cNvPicPr>
            <a:picLocks noChangeAspect="1"/>
          </p:cNvPicPr>
          <p:nvPr/>
        </p:nvPicPr>
        <p:blipFill>
          <a:blip r:embed="rId5"/>
          <a:stretch>
            <a:fillRect/>
          </a:stretch>
        </p:blipFill>
        <p:spPr>
          <a:xfrm>
            <a:off x="3362347" y="2741589"/>
            <a:ext cx="3460099" cy="2595074"/>
          </a:xfrm>
          <a:prstGeom prst="rect">
            <a:avLst/>
          </a:prstGeom>
        </p:spPr>
      </p:pic>
      <p:pic>
        <p:nvPicPr>
          <p:cNvPr id="12" name="Picture 11"/>
          <p:cNvPicPr>
            <a:picLocks noChangeAspect="1"/>
          </p:cNvPicPr>
          <p:nvPr/>
        </p:nvPicPr>
        <p:blipFill>
          <a:blip r:embed="rId6"/>
          <a:stretch>
            <a:fillRect/>
          </a:stretch>
        </p:blipFill>
        <p:spPr>
          <a:xfrm>
            <a:off x="3510147" y="1107677"/>
            <a:ext cx="3201045" cy="2568353"/>
          </a:xfrm>
          <a:prstGeom prst="rect">
            <a:avLst/>
          </a:prstGeom>
        </p:spPr>
      </p:pic>
      <p:pic>
        <p:nvPicPr>
          <p:cNvPr id="15" name="Picture 14"/>
          <p:cNvPicPr>
            <a:picLocks noChangeAspect="1"/>
          </p:cNvPicPr>
          <p:nvPr/>
        </p:nvPicPr>
        <p:blipFill>
          <a:blip r:embed="rId7"/>
          <a:stretch>
            <a:fillRect/>
          </a:stretch>
        </p:blipFill>
        <p:spPr>
          <a:xfrm>
            <a:off x="6761442" y="1580248"/>
            <a:ext cx="428346" cy="1575701"/>
          </a:xfrm>
          <a:prstGeom prst="rect">
            <a:avLst/>
          </a:prstGeom>
        </p:spPr>
      </p:pic>
      <p:sp>
        <p:nvSpPr>
          <p:cNvPr id="16" name="TextBox 15"/>
          <p:cNvSpPr txBox="1"/>
          <p:nvPr/>
        </p:nvSpPr>
        <p:spPr>
          <a:xfrm flipH="1">
            <a:off x="6969836" y="2241140"/>
            <a:ext cx="403144" cy="253916"/>
          </a:xfrm>
          <a:prstGeom prst="rect">
            <a:avLst/>
          </a:prstGeom>
          <a:noFill/>
        </p:spPr>
        <p:txBody>
          <a:bodyPr wrap="square" rtlCol="0">
            <a:spAutoFit/>
          </a:bodyPr>
          <a:lstStyle/>
          <a:p>
            <a:r>
              <a:rPr lang="en-US" sz="1050" smtClean="0"/>
              <a:t>Hz</a:t>
            </a:r>
            <a:endParaRPr lang="en-US" sz="1050"/>
          </a:p>
        </p:txBody>
      </p:sp>
      <p:sp>
        <p:nvSpPr>
          <p:cNvPr id="17" name="Freeform 16"/>
          <p:cNvSpPr/>
          <p:nvPr/>
        </p:nvSpPr>
        <p:spPr>
          <a:xfrm>
            <a:off x="5486400" y="3674378"/>
            <a:ext cx="436228" cy="530091"/>
          </a:xfrm>
          <a:custGeom>
            <a:avLst/>
            <a:gdLst>
              <a:gd name="connsiteX0" fmla="*/ 436228 w 436228"/>
              <a:gd name="connsiteY0" fmla="*/ 0 h 530091"/>
              <a:gd name="connsiteX1" fmla="*/ 419450 w 436228"/>
              <a:gd name="connsiteY1" fmla="*/ 142613 h 530091"/>
              <a:gd name="connsiteX2" fmla="*/ 360727 w 436228"/>
              <a:gd name="connsiteY2" fmla="*/ 276837 h 530091"/>
              <a:gd name="connsiteX3" fmla="*/ 276837 w 436228"/>
              <a:gd name="connsiteY3" fmla="*/ 369116 h 530091"/>
              <a:gd name="connsiteX4" fmla="*/ 167780 w 436228"/>
              <a:gd name="connsiteY4" fmla="*/ 436228 h 530091"/>
              <a:gd name="connsiteX5" fmla="*/ 41945 w 436228"/>
              <a:gd name="connsiteY5" fmla="*/ 520117 h 530091"/>
              <a:gd name="connsiteX6" fmla="*/ 0 w 436228"/>
              <a:gd name="connsiteY6" fmla="*/ 528506 h 53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228" h="530091">
                <a:moveTo>
                  <a:pt x="436228" y="0"/>
                </a:moveTo>
                <a:cubicBezTo>
                  <a:pt x="434130" y="48237"/>
                  <a:pt x="432033" y="96474"/>
                  <a:pt x="419450" y="142613"/>
                </a:cubicBezTo>
                <a:cubicBezTo>
                  <a:pt x="406867" y="188752"/>
                  <a:pt x="384496" y="239086"/>
                  <a:pt x="360727" y="276837"/>
                </a:cubicBezTo>
                <a:cubicBezTo>
                  <a:pt x="336958" y="314588"/>
                  <a:pt x="308995" y="342551"/>
                  <a:pt x="276837" y="369116"/>
                </a:cubicBezTo>
                <a:cubicBezTo>
                  <a:pt x="244679" y="395681"/>
                  <a:pt x="206929" y="411061"/>
                  <a:pt x="167780" y="436228"/>
                </a:cubicBezTo>
                <a:cubicBezTo>
                  <a:pt x="128631" y="461395"/>
                  <a:pt x="69908" y="504737"/>
                  <a:pt x="41945" y="520117"/>
                </a:cubicBezTo>
                <a:cubicBezTo>
                  <a:pt x="13982" y="535497"/>
                  <a:pt x="0" y="528506"/>
                  <a:pt x="0" y="528506"/>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8681756">
            <a:off x="5369632" y="3775476"/>
            <a:ext cx="572593" cy="261610"/>
          </a:xfrm>
          <a:prstGeom prst="rect">
            <a:avLst/>
          </a:prstGeom>
          <a:noFill/>
        </p:spPr>
        <p:txBody>
          <a:bodyPr wrap="none" rtlCol="0">
            <a:spAutoFit/>
          </a:bodyPr>
          <a:lstStyle/>
          <a:p>
            <a:r>
              <a:rPr lang="en-US" sz="1100" i="1" dirty="0" smtClean="0">
                <a:solidFill>
                  <a:schemeClr val="bg1"/>
                </a:solidFill>
              </a:rPr>
              <a:t>Fat sat</a:t>
            </a:r>
            <a:endParaRPr lang="en-US" sz="1100" i="1" dirty="0">
              <a:solidFill>
                <a:schemeClr val="bg1"/>
              </a:solidFill>
            </a:endParaRPr>
          </a:p>
        </p:txBody>
      </p:sp>
      <p:sp>
        <p:nvSpPr>
          <p:cNvPr id="19" name="TextBox 18"/>
          <p:cNvSpPr txBox="1"/>
          <p:nvPr/>
        </p:nvSpPr>
        <p:spPr>
          <a:xfrm>
            <a:off x="5044771" y="940639"/>
            <a:ext cx="1751444" cy="646331"/>
          </a:xfrm>
          <a:prstGeom prst="rect">
            <a:avLst/>
          </a:prstGeom>
          <a:noFill/>
        </p:spPr>
        <p:txBody>
          <a:bodyPr wrap="square" rtlCol="0">
            <a:spAutoFit/>
          </a:bodyPr>
          <a:lstStyle/>
          <a:p>
            <a:pPr algn="ctr"/>
            <a:r>
              <a:rPr lang="en-US" dirty="0" smtClean="0"/>
              <a:t>ΔB</a:t>
            </a:r>
            <a:r>
              <a:rPr lang="en-US" baseline="-25000" dirty="0" smtClean="0"/>
              <a:t>0</a:t>
            </a:r>
            <a:r>
              <a:rPr lang="en-US" dirty="0" smtClean="0"/>
              <a:t> map with MC shim field</a:t>
            </a:r>
            <a:endParaRPr lang="en-US" dirty="0"/>
          </a:p>
        </p:txBody>
      </p:sp>
      <p:sp>
        <p:nvSpPr>
          <p:cNvPr id="20" name="TextBox 19"/>
          <p:cNvSpPr txBox="1"/>
          <p:nvPr/>
        </p:nvSpPr>
        <p:spPr>
          <a:xfrm>
            <a:off x="3688724" y="925322"/>
            <a:ext cx="1167815" cy="646331"/>
          </a:xfrm>
          <a:prstGeom prst="rect">
            <a:avLst/>
          </a:prstGeom>
          <a:noFill/>
        </p:spPr>
        <p:txBody>
          <a:bodyPr wrap="square" rtlCol="0">
            <a:spAutoFit/>
          </a:bodyPr>
          <a:lstStyle/>
          <a:p>
            <a:pPr algn="ctr"/>
            <a:r>
              <a:rPr lang="en-US" dirty="0" smtClean="0"/>
              <a:t>Baseline ΔB</a:t>
            </a:r>
            <a:r>
              <a:rPr lang="en-US" baseline="-25000" dirty="0" smtClean="0"/>
              <a:t>0</a:t>
            </a:r>
            <a:r>
              <a:rPr lang="en-US" dirty="0" smtClean="0"/>
              <a:t> map</a:t>
            </a:r>
            <a:endParaRPr lang="en-US" dirty="0"/>
          </a:p>
        </p:txBody>
      </p:sp>
      <p:sp>
        <p:nvSpPr>
          <p:cNvPr id="21" name="TextBox 20"/>
          <p:cNvSpPr txBox="1"/>
          <p:nvPr/>
        </p:nvSpPr>
        <p:spPr>
          <a:xfrm rot="16200000">
            <a:off x="2279478" y="2142352"/>
            <a:ext cx="1751444" cy="369332"/>
          </a:xfrm>
          <a:prstGeom prst="rect">
            <a:avLst/>
          </a:prstGeom>
          <a:noFill/>
        </p:spPr>
        <p:txBody>
          <a:bodyPr wrap="square" rtlCol="0">
            <a:spAutoFit/>
          </a:bodyPr>
          <a:lstStyle/>
          <a:p>
            <a:pPr algn="ctr"/>
            <a:r>
              <a:rPr lang="en-US" smtClean="0"/>
              <a:t>Axial</a:t>
            </a:r>
            <a:endParaRPr lang="en-US" dirty="0"/>
          </a:p>
        </p:txBody>
      </p:sp>
      <p:sp>
        <p:nvSpPr>
          <p:cNvPr id="22" name="TextBox 21"/>
          <p:cNvSpPr txBox="1"/>
          <p:nvPr/>
        </p:nvSpPr>
        <p:spPr>
          <a:xfrm rot="16200000">
            <a:off x="2284672" y="3820436"/>
            <a:ext cx="1751444" cy="369332"/>
          </a:xfrm>
          <a:prstGeom prst="rect">
            <a:avLst/>
          </a:prstGeom>
          <a:noFill/>
        </p:spPr>
        <p:txBody>
          <a:bodyPr wrap="square" rtlCol="0">
            <a:spAutoFit/>
          </a:bodyPr>
          <a:lstStyle/>
          <a:p>
            <a:pPr algn="ctr"/>
            <a:r>
              <a:rPr lang="en-US" dirty="0" smtClean="0"/>
              <a:t>Sagittal</a:t>
            </a:r>
            <a:endParaRPr lang="en-US" dirty="0"/>
          </a:p>
        </p:txBody>
      </p:sp>
      <p:sp>
        <p:nvSpPr>
          <p:cNvPr id="24" name="Rectangle 23"/>
          <p:cNvSpPr/>
          <p:nvPr/>
        </p:nvSpPr>
        <p:spPr>
          <a:xfrm>
            <a:off x="3354218" y="4218412"/>
            <a:ext cx="1711777" cy="45719"/>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19823" y="4997385"/>
            <a:ext cx="11283598" cy="1477328"/>
          </a:xfrm>
          <a:prstGeom prst="rect">
            <a:avLst/>
          </a:prstGeom>
          <a:noFill/>
        </p:spPr>
        <p:txBody>
          <a:bodyPr wrap="square" rtlCol="0">
            <a:spAutoFit/>
          </a:bodyPr>
          <a:lstStyle/>
          <a:p>
            <a:r>
              <a:rPr lang="en-US" b="1" dirty="0" smtClean="0"/>
              <a:t>Figure</a:t>
            </a:r>
            <a:r>
              <a:rPr lang="en-US" dirty="0" smtClean="0"/>
              <a:t>. Brain ΔB</a:t>
            </a:r>
            <a:r>
              <a:rPr lang="en-US" baseline="-25000" dirty="0" smtClean="0"/>
              <a:t>0 </a:t>
            </a:r>
            <a:r>
              <a:rPr lang="en-US" dirty="0" smtClean="0"/>
              <a:t>field maps with and without an applied </a:t>
            </a:r>
            <a:r>
              <a:rPr lang="en-US" dirty="0" err="1" smtClean="0"/>
              <a:t>multicoil</a:t>
            </a:r>
            <a:r>
              <a:rPr lang="en-US" dirty="0" smtClean="0"/>
              <a:t> shim field offset that is optimized for the 1cm slab bounded in the purple box.  While the </a:t>
            </a:r>
            <a:r>
              <a:rPr lang="en-US" dirty="0" err="1" smtClean="0"/>
              <a:t>multicoil</a:t>
            </a:r>
            <a:r>
              <a:rPr lang="en-US" dirty="0" smtClean="0"/>
              <a:t> field offset improves ΔB</a:t>
            </a:r>
            <a:r>
              <a:rPr lang="en-US" baseline="-25000" dirty="0" smtClean="0"/>
              <a:t>0 </a:t>
            </a:r>
            <a:r>
              <a:rPr lang="en-US" dirty="0" smtClean="0"/>
              <a:t> homogeneity within the target slice (top right), it creates large field offsets elsewhere in the brain.  In parts of the frontal lobes, the </a:t>
            </a:r>
            <a:r>
              <a:rPr lang="en-US" dirty="0" err="1" smtClean="0"/>
              <a:t>multicoil</a:t>
            </a:r>
            <a:r>
              <a:rPr lang="en-US" dirty="0" smtClean="0"/>
              <a:t> field shifts the water into the saturation band of the fat saturation pulse (-350 Hz lower than water).  This leads to spin history effects and reduced contrast when the superior slices of the brain are acquired during subsequent TRs.  </a:t>
            </a:r>
            <a:endParaRPr lang="en-US" dirty="0"/>
          </a:p>
        </p:txBody>
      </p:sp>
      <p:sp>
        <p:nvSpPr>
          <p:cNvPr id="26" name="Rectangle 25"/>
          <p:cNvSpPr/>
          <p:nvPr/>
        </p:nvSpPr>
        <p:spPr>
          <a:xfrm>
            <a:off x="6806389" y="1381997"/>
            <a:ext cx="405880" cy="276999"/>
          </a:xfrm>
          <a:prstGeom prst="rect">
            <a:avLst/>
          </a:prstGeom>
        </p:spPr>
        <p:txBody>
          <a:bodyPr wrap="none">
            <a:spAutoFit/>
          </a:bodyPr>
          <a:lstStyle/>
          <a:p>
            <a:r>
              <a:rPr lang="en-US" sz="1200" smtClean="0"/>
              <a:t>ΔB</a:t>
            </a:r>
            <a:r>
              <a:rPr lang="en-US" sz="1200" baseline="-25000" smtClean="0"/>
              <a:t>0</a:t>
            </a:r>
            <a:endParaRPr lang="en-US" sz="1200"/>
          </a:p>
        </p:txBody>
      </p:sp>
    </p:spTree>
    <p:extLst>
      <p:ext uri="{BB962C8B-B14F-4D97-AF65-F5344CB8AC3E}">
        <p14:creationId xmlns:p14="http://schemas.microsoft.com/office/powerpoint/2010/main" val="1623077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6551" y="610887"/>
            <a:ext cx="797398" cy="276999"/>
          </a:xfrm>
          <a:prstGeom prst="rect">
            <a:avLst/>
          </a:prstGeom>
          <a:noFill/>
        </p:spPr>
        <p:txBody>
          <a:bodyPr wrap="none" rtlCol="0">
            <a:spAutoFit/>
          </a:bodyPr>
          <a:lstStyle/>
          <a:p>
            <a:r>
              <a:rPr lang="en-US" sz="1200" b="1" smtClean="0"/>
              <a:t>Anatomic</a:t>
            </a:r>
            <a:endParaRPr lang="en-US" sz="1200" b="1"/>
          </a:p>
        </p:txBody>
      </p:sp>
      <p:sp>
        <p:nvSpPr>
          <p:cNvPr id="6" name="TextBox 5"/>
          <p:cNvSpPr txBox="1"/>
          <p:nvPr/>
        </p:nvSpPr>
        <p:spPr>
          <a:xfrm>
            <a:off x="4947806" y="518555"/>
            <a:ext cx="637481" cy="461665"/>
          </a:xfrm>
          <a:prstGeom prst="rect">
            <a:avLst/>
          </a:prstGeom>
          <a:noFill/>
        </p:spPr>
        <p:txBody>
          <a:bodyPr wrap="square" rtlCol="0">
            <a:spAutoFit/>
          </a:bodyPr>
          <a:lstStyle/>
          <a:p>
            <a:pPr algn="ctr"/>
            <a:r>
              <a:rPr lang="en-US" sz="1200" b="1" dirty="0" smtClean="0"/>
              <a:t>Static shim</a:t>
            </a:r>
            <a:endParaRPr lang="en-US" sz="1200" b="1" dirty="0"/>
          </a:p>
        </p:txBody>
      </p:sp>
      <p:sp>
        <p:nvSpPr>
          <p:cNvPr id="7" name="TextBox 6"/>
          <p:cNvSpPr txBox="1"/>
          <p:nvPr/>
        </p:nvSpPr>
        <p:spPr>
          <a:xfrm>
            <a:off x="5493373" y="518555"/>
            <a:ext cx="865345" cy="461665"/>
          </a:xfrm>
          <a:prstGeom prst="rect">
            <a:avLst/>
          </a:prstGeom>
          <a:noFill/>
        </p:spPr>
        <p:txBody>
          <a:bodyPr wrap="square" rtlCol="0">
            <a:spAutoFit/>
          </a:bodyPr>
          <a:lstStyle/>
          <a:p>
            <a:pPr algn="ctr"/>
            <a:r>
              <a:rPr lang="en-US" sz="1200" b="1" dirty="0" smtClean="0"/>
              <a:t>Naïve </a:t>
            </a:r>
            <a:r>
              <a:rPr lang="en-US" sz="1200" b="1" dirty="0" err="1" smtClean="0"/>
              <a:t>dyn</a:t>
            </a:r>
            <a:r>
              <a:rPr lang="en-US" sz="1200" b="1" dirty="0" smtClean="0"/>
              <a:t>. shim</a:t>
            </a:r>
            <a:endParaRPr lang="en-US" sz="1200" b="1" dirty="0"/>
          </a:p>
        </p:txBody>
      </p:sp>
      <p:sp>
        <p:nvSpPr>
          <p:cNvPr id="8" name="TextBox 7"/>
          <p:cNvSpPr txBox="1"/>
          <p:nvPr/>
        </p:nvSpPr>
        <p:spPr>
          <a:xfrm>
            <a:off x="6130854" y="513235"/>
            <a:ext cx="926503" cy="461665"/>
          </a:xfrm>
          <a:prstGeom prst="rect">
            <a:avLst/>
          </a:prstGeom>
          <a:noFill/>
        </p:spPr>
        <p:txBody>
          <a:bodyPr wrap="square" rtlCol="0">
            <a:spAutoFit/>
          </a:bodyPr>
          <a:lstStyle/>
          <a:p>
            <a:pPr algn="ctr"/>
            <a:r>
              <a:rPr lang="en-US" sz="1200" b="1" smtClean="0"/>
              <a:t>Optimal </a:t>
            </a:r>
            <a:r>
              <a:rPr lang="en-US" sz="1200" b="1" dirty="0" err="1" smtClean="0"/>
              <a:t>dyn</a:t>
            </a:r>
            <a:r>
              <a:rPr lang="en-US" sz="1200" b="1" dirty="0" smtClean="0"/>
              <a:t>. shim</a:t>
            </a:r>
            <a:endParaRPr lang="en-US" sz="1200" b="1" dirty="0"/>
          </a:p>
        </p:txBody>
      </p:sp>
      <p:pic>
        <p:nvPicPr>
          <p:cNvPr id="10" name="Picture 9"/>
          <p:cNvPicPr>
            <a:picLocks noChangeAspect="1"/>
          </p:cNvPicPr>
          <p:nvPr/>
        </p:nvPicPr>
        <p:blipFill>
          <a:blip r:embed="rId2"/>
          <a:stretch>
            <a:fillRect/>
          </a:stretch>
        </p:blipFill>
        <p:spPr>
          <a:xfrm>
            <a:off x="2215764" y="631041"/>
            <a:ext cx="7112000" cy="5334000"/>
          </a:xfrm>
          <a:prstGeom prst="rect">
            <a:avLst/>
          </a:prstGeom>
        </p:spPr>
      </p:pic>
      <p:pic>
        <p:nvPicPr>
          <p:cNvPr id="13" name="Picture 12"/>
          <p:cNvPicPr>
            <a:picLocks noChangeAspect="1"/>
          </p:cNvPicPr>
          <p:nvPr/>
        </p:nvPicPr>
        <p:blipFill>
          <a:blip r:embed="rId3"/>
          <a:stretch>
            <a:fillRect/>
          </a:stretch>
        </p:blipFill>
        <p:spPr>
          <a:xfrm>
            <a:off x="887381" y="631041"/>
            <a:ext cx="7112000" cy="5334000"/>
          </a:xfrm>
          <a:prstGeom prst="rect">
            <a:avLst/>
          </a:prstGeom>
        </p:spPr>
      </p:pic>
      <p:cxnSp>
        <p:nvCxnSpPr>
          <p:cNvPr id="17" name="Straight Arrow Connector 16"/>
          <p:cNvCxnSpPr/>
          <p:nvPr/>
        </p:nvCxnSpPr>
        <p:spPr>
          <a:xfrm flipH="1">
            <a:off x="5976479" y="4800910"/>
            <a:ext cx="211541" cy="17059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998595" y="4127621"/>
            <a:ext cx="211541" cy="17059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926046" y="3481388"/>
            <a:ext cx="211541" cy="17059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76304" y="5556426"/>
            <a:ext cx="11568855" cy="1200329"/>
          </a:xfrm>
          <a:prstGeom prst="rect">
            <a:avLst/>
          </a:prstGeom>
          <a:noFill/>
        </p:spPr>
        <p:txBody>
          <a:bodyPr wrap="square" rtlCol="0">
            <a:spAutoFit/>
          </a:bodyPr>
          <a:lstStyle/>
          <a:p>
            <a:r>
              <a:rPr lang="en-US" b="1" dirty="0" smtClean="0"/>
              <a:t>Figure</a:t>
            </a:r>
            <a:r>
              <a:rPr lang="en-US" dirty="0" smtClean="0"/>
              <a:t>. EPI slices showing loss of contrast due to spin history effects caused by updating the slice-optimized </a:t>
            </a:r>
            <a:r>
              <a:rPr lang="en-US" dirty="0" err="1" smtClean="0"/>
              <a:t>multicoil</a:t>
            </a:r>
            <a:r>
              <a:rPr lang="en-US" dirty="0" smtClean="0"/>
              <a:t> shim currents before the fat saturation pulse during each TR.  The problem is solved by updating to slice-optimized shim currents in between the fat saturation and water excitation pulses, and playing a whole-head global shim during fat saturation.  Parameters: Gradient echo EPI, 2x2mm in-plane with 4mm slice, TE=32ms. </a:t>
            </a:r>
            <a:endParaRPr lang="en-US" dirty="0"/>
          </a:p>
        </p:txBody>
      </p:sp>
    </p:spTree>
    <p:extLst>
      <p:ext uri="{BB962C8B-B14F-4D97-AF65-F5344CB8AC3E}">
        <p14:creationId xmlns:p14="http://schemas.microsoft.com/office/powerpoint/2010/main" val="17184934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7856" y="0"/>
            <a:ext cx="12044144" cy="6955843"/>
            <a:chOff x="147856" y="0"/>
            <a:chExt cx="12044144" cy="6955843"/>
          </a:xfrm>
        </p:grpSpPr>
        <p:pic>
          <p:nvPicPr>
            <p:cNvPr id="20" name="Picture 19"/>
            <p:cNvPicPr>
              <a:picLocks noChangeAspect="1"/>
            </p:cNvPicPr>
            <p:nvPr/>
          </p:nvPicPr>
          <p:blipFill>
            <a:blip r:embed="rId2"/>
            <a:stretch>
              <a:fillRect/>
            </a:stretch>
          </p:blipFill>
          <p:spPr>
            <a:xfrm>
              <a:off x="2815118" y="169277"/>
              <a:ext cx="6587145" cy="5323730"/>
            </a:xfrm>
            <a:prstGeom prst="rect">
              <a:avLst/>
            </a:prstGeom>
          </p:spPr>
        </p:pic>
        <p:cxnSp>
          <p:nvCxnSpPr>
            <p:cNvPr id="3" name="Straight Arrow Connector 2"/>
            <p:cNvCxnSpPr/>
            <p:nvPr/>
          </p:nvCxnSpPr>
          <p:spPr>
            <a:xfrm flipV="1">
              <a:off x="3022136" y="1144668"/>
              <a:ext cx="0" cy="4937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3026506" y="2016320"/>
              <a:ext cx="0" cy="5057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4095850" y="2022035"/>
              <a:ext cx="0" cy="47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95850" y="0"/>
              <a:ext cx="1072730" cy="338554"/>
            </a:xfrm>
            <a:prstGeom prst="rect">
              <a:avLst/>
            </a:prstGeom>
            <a:noFill/>
          </p:spPr>
          <p:txBody>
            <a:bodyPr wrap="none" rtlCol="0">
              <a:spAutoFit/>
            </a:bodyPr>
            <a:lstStyle/>
            <a:p>
              <a:r>
                <a:rPr lang="en-US" sz="1600" i="1" dirty="0" smtClean="0">
                  <a:latin typeface="Arial" charset="0"/>
                  <a:ea typeface="Arial" charset="0"/>
                  <a:cs typeface="Arial" charset="0"/>
                </a:rPr>
                <a:t>Excitation</a:t>
              </a:r>
            </a:p>
          </p:txBody>
        </p:sp>
        <p:sp>
          <p:nvSpPr>
            <p:cNvPr id="10" name="TextBox 9"/>
            <p:cNvSpPr txBox="1"/>
            <p:nvPr/>
          </p:nvSpPr>
          <p:spPr>
            <a:xfrm>
              <a:off x="3055503" y="0"/>
              <a:ext cx="813043" cy="338554"/>
            </a:xfrm>
            <a:prstGeom prst="rect">
              <a:avLst/>
            </a:prstGeom>
            <a:noFill/>
          </p:spPr>
          <p:txBody>
            <a:bodyPr wrap="none" rtlCol="0">
              <a:spAutoFit/>
            </a:bodyPr>
            <a:lstStyle/>
            <a:p>
              <a:r>
                <a:rPr lang="en-US" sz="1600" i="1" dirty="0">
                  <a:latin typeface="Arial" charset="0"/>
                  <a:ea typeface="Arial" charset="0"/>
                  <a:cs typeface="Arial" charset="0"/>
                </a:rPr>
                <a:t>F</a:t>
              </a:r>
              <a:r>
                <a:rPr lang="en-US" sz="1600" i="1" dirty="0" smtClean="0">
                  <a:latin typeface="Arial" charset="0"/>
                  <a:ea typeface="Arial" charset="0"/>
                  <a:cs typeface="Arial" charset="0"/>
                </a:rPr>
                <a:t>at sat</a:t>
              </a:r>
            </a:p>
          </p:txBody>
        </p:sp>
        <p:sp>
          <p:nvSpPr>
            <p:cNvPr id="11" name="TextBox 10"/>
            <p:cNvSpPr txBox="1"/>
            <p:nvPr/>
          </p:nvSpPr>
          <p:spPr>
            <a:xfrm>
              <a:off x="1922896" y="776110"/>
              <a:ext cx="888522" cy="338554"/>
            </a:xfrm>
            <a:prstGeom prst="rect">
              <a:avLst/>
            </a:prstGeom>
            <a:noFill/>
          </p:spPr>
          <p:txBody>
            <a:bodyPr wrap="square" rtlCol="0">
              <a:spAutoFit/>
            </a:bodyPr>
            <a:lstStyle/>
            <a:p>
              <a:r>
                <a:rPr lang="en-US" sz="1600" i="1" dirty="0" smtClean="0">
                  <a:latin typeface="Arial" charset="0"/>
                  <a:ea typeface="Arial" charset="0"/>
                  <a:cs typeface="Arial" charset="0"/>
                </a:rPr>
                <a:t>RF </a:t>
              </a:r>
              <a:r>
                <a:rPr lang="en-US" sz="1600" i="1" dirty="0" err="1" smtClean="0">
                  <a:latin typeface="Arial" charset="0"/>
                  <a:ea typeface="Arial" charset="0"/>
                  <a:cs typeface="Arial" charset="0"/>
                </a:rPr>
                <a:t>Tx</a:t>
              </a:r>
              <a:endParaRPr lang="en-US" sz="1600" i="1" dirty="0" smtClean="0">
                <a:latin typeface="Arial" charset="0"/>
                <a:ea typeface="Arial" charset="0"/>
                <a:cs typeface="Arial" charset="0"/>
              </a:endParaRPr>
            </a:p>
          </p:txBody>
        </p:sp>
        <p:sp>
          <p:nvSpPr>
            <p:cNvPr id="12" name="TextBox 11"/>
            <p:cNvSpPr txBox="1"/>
            <p:nvPr/>
          </p:nvSpPr>
          <p:spPr>
            <a:xfrm>
              <a:off x="1788237" y="3091126"/>
              <a:ext cx="1188066" cy="584775"/>
            </a:xfrm>
            <a:prstGeom prst="rect">
              <a:avLst/>
            </a:prstGeom>
            <a:noFill/>
          </p:spPr>
          <p:txBody>
            <a:bodyPr wrap="square" rtlCol="0">
              <a:spAutoFit/>
            </a:bodyPr>
            <a:lstStyle/>
            <a:p>
              <a:pPr algn="ctr"/>
              <a:r>
                <a:rPr lang="en-US" sz="1600" i="1" dirty="0" smtClean="0">
                  <a:solidFill>
                    <a:schemeClr val="bg1">
                      <a:lumMod val="50000"/>
                    </a:schemeClr>
                  </a:solidFill>
                  <a:latin typeface="Arial" charset="0"/>
                  <a:ea typeface="Arial" charset="0"/>
                  <a:cs typeface="Arial" charset="0"/>
                </a:rPr>
                <a:t>Slice select</a:t>
              </a:r>
            </a:p>
          </p:txBody>
        </p:sp>
        <p:sp>
          <p:nvSpPr>
            <p:cNvPr id="13" name="TextBox 12"/>
            <p:cNvSpPr txBox="1"/>
            <p:nvPr/>
          </p:nvSpPr>
          <p:spPr>
            <a:xfrm>
              <a:off x="1821663" y="5009607"/>
              <a:ext cx="1266944" cy="338554"/>
            </a:xfrm>
            <a:prstGeom prst="rect">
              <a:avLst/>
            </a:prstGeom>
            <a:noFill/>
          </p:spPr>
          <p:txBody>
            <a:bodyPr wrap="square" rtlCol="0">
              <a:spAutoFit/>
            </a:bodyPr>
            <a:lstStyle/>
            <a:p>
              <a:r>
                <a:rPr lang="en-US" sz="1600" i="1" smtClean="0">
                  <a:solidFill>
                    <a:schemeClr val="bg1">
                      <a:lumMod val="50000"/>
                    </a:schemeClr>
                  </a:solidFill>
                  <a:latin typeface="Arial" charset="0"/>
                  <a:ea typeface="Arial" charset="0"/>
                  <a:cs typeface="Arial" charset="0"/>
                </a:rPr>
                <a:t>Readout</a:t>
              </a:r>
              <a:endParaRPr lang="en-US" sz="1600" i="1" dirty="0" smtClean="0">
                <a:solidFill>
                  <a:schemeClr val="bg1">
                    <a:lumMod val="50000"/>
                  </a:schemeClr>
                </a:solidFill>
                <a:latin typeface="Arial" charset="0"/>
                <a:ea typeface="Arial" charset="0"/>
                <a:cs typeface="Arial" charset="0"/>
              </a:endParaRPr>
            </a:p>
          </p:txBody>
        </p:sp>
        <p:sp>
          <p:nvSpPr>
            <p:cNvPr id="14" name="TextBox 13"/>
            <p:cNvSpPr txBox="1"/>
            <p:nvPr/>
          </p:nvSpPr>
          <p:spPr>
            <a:xfrm>
              <a:off x="1758012" y="4158181"/>
              <a:ext cx="1218291" cy="584775"/>
            </a:xfrm>
            <a:prstGeom prst="rect">
              <a:avLst/>
            </a:prstGeom>
            <a:noFill/>
          </p:spPr>
          <p:txBody>
            <a:bodyPr wrap="square" rtlCol="0">
              <a:spAutoFit/>
            </a:bodyPr>
            <a:lstStyle/>
            <a:p>
              <a:pPr algn="ctr"/>
              <a:r>
                <a:rPr lang="en-US" sz="1600" i="1" dirty="0" smtClean="0">
                  <a:solidFill>
                    <a:schemeClr val="bg1">
                      <a:lumMod val="50000"/>
                    </a:schemeClr>
                  </a:solidFill>
                  <a:latin typeface="Arial" charset="0"/>
                  <a:ea typeface="Arial" charset="0"/>
                  <a:cs typeface="Arial" charset="0"/>
                </a:rPr>
                <a:t>Phase encode</a:t>
              </a:r>
            </a:p>
          </p:txBody>
        </p:sp>
        <p:sp>
          <p:nvSpPr>
            <p:cNvPr id="15" name="TextBox 14"/>
            <p:cNvSpPr txBox="1"/>
            <p:nvPr/>
          </p:nvSpPr>
          <p:spPr>
            <a:xfrm>
              <a:off x="523678" y="1882074"/>
              <a:ext cx="1266944" cy="584775"/>
            </a:xfrm>
            <a:prstGeom prst="rect">
              <a:avLst/>
            </a:prstGeom>
            <a:noFill/>
          </p:spPr>
          <p:txBody>
            <a:bodyPr wrap="square" rtlCol="0">
              <a:spAutoFit/>
            </a:bodyPr>
            <a:lstStyle/>
            <a:p>
              <a:pPr algn="ctr"/>
              <a:r>
                <a:rPr lang="en-US" sz="1600" i="1" dirty="0" smtClean="0">
                  <a:latin typeface="Arial" charset="0"/>
                  <a:ea typeface="Arial" charset="0"/>
                  <a:cs typeface="Arial" charset="0"/>
                </a:rPr>
                <a:t>One shim channel</a:t>
              </a:r>
            </a:p>
          </p:txBody>
        </p:sp>
        <p:sp>
          <p:nvSpPr>
            <p:cNvPr id="16" name="TextBox 15"/>
            <p:cNvSpPr txBox="1"/>
            <p:nvPr/>
          </p:nvSpPr>
          <p:spPr>
            <a:xfrm>
              <a:off x="1766056" y="1391530"/>
              <a:ext cx="1067371" cy="646331"/>
            </a:xfrm>
            <a:prstGeom prst="rect">
              <a:avLst/>
            </a:prstGeom>
            <a:noFill/>
          </p:spPr>
          <p:txBody>
            <a:bodyPr wrap="square" rtlCol="0">
              <a:spAutoFit/>
            </a:bodyPr>
            <a:lstStyle/>
            <a:p>
              <a:pPr algn="ctr"/>
              <a:r>
                <a:rPr lang="en-US" i="1" dirty="0" smtClean="0"/>
                <a:t>Naïve trigger </a:t>
              </a:r>
              <a:endParaRPr lang="en-US" i="1" dirty="0"/>
            </a:p>
          </p:txBody>
        </p:sp>
        <p:sp>
          <p:nvSpPr>
            <p:cNvPr id="17" name="TextBox 16"/>
            <p:cNvSpPr txBox="1"/>
            <p:nvPr/>
          </p:nvSpPr>
          <p:spPr>
            <a:xfrm>
              <a:off x="1575811" y="2087174"/>
              <a:ext cx="1425777" cy="646331"/>
            </a:xfrm>
            <a:prstGeom prst="rect">
              <a:avLst/>
            </a:prstGeom>
            <a:noFill/>
          </p:spPr>
          <p:txBody>
            <a:bodyPr wrap="square" rtlCol="0">
              <a:spAutoFit/>
            </a:bodyPr>
            <a:lstStyle/>
            <a:p>
              <a:pPr algn="ctr"/>
              <a:r>
                <a:rPr lang="en-US" dirty="0" smtClean="0"/>
                <a:t>Optimal trigger</a:t>
              </a:r>
              <a:endParaRPr lang="en-US" dirty="0"/>
            </a:p>
          </p:txBody>
        </p:sp>
        <p:sp>
          <p:nvSpPr>
            <p:cNvPr id="18" name="Left Brace 17"/>
            <p:cNvSpPr/>
            <p:nvPr/>
          </p:nvSpPr>
          <p:spPr>
            <a:xfrm>
              <a:off x="1681680" y="1462751"/>
              <a:ext cx="244915" cy="1301670"/>
            </a:xfrm>
            <a:prstGeom prst="leftBrace">
              <a:avLst>
                <a:gd name="adj1" fmla="val 4915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i="1"/>
            </a:p>
          </p:txBody>
        </p:sp>
        <p:sp>
          <p:nvSpPr>
            <p:cNvPr id="19" name="TextBox 18"/>
            <p:cNvSpPr txBox="1"/>
            <p:nvPr/>
          </p:nvSpPr>
          <p:spPr>
            <a:xfrm>
              <a:off x="147856" y="5755514"/>
              <a:ext cx="12044144" cy="1200329"/>
            </a:xfrm>
            <a:prstGeom prst="rect">
              <a:avLst/>
            </a:prstGeom>
            <a:noFill/>
          </p:spPr>
          <p:txBody>
            <a:bodyPr wrap="square" rtlCol="0">
              <a:spAutoFit/>
            </a:bodyPr>
            <a:lstStyle/>
            <a:p>
              <a:r>
                <a:rPr lang="en-US" dirty="0" smtClean="0"/>
                <a:t>Figure. Gradient-echo echo planar imaging sequence showing the “naïve” and optimal triggering schemes for slice-to-slice multi-coil shim updating. Updating to a slice-optimal shim before the fat saturation pulse can lead to severe artifacts due to spin history effects outside the slice being shimmed.  Setting the </a:t>
              </a:r>
              <a:r>
                <a:rPr lang="en-US" dirty="0" err="1" smtClean="0"/>
                <a:t>multicoil</a:t>
              </a:r>
              <a:r>
                <a:rPr lang="en-US" dirty="0" smtClean="0"/>
                <a:t> shims to zero or to a whole-head shim during the fat saturation pulse, and then updating to the slice-optimal </a:t>
              </a:r>
              <a:endParaRPr lang="en-US" dirty="0"/>
            </a:p>
          </p:txBody>
        </p:sp>
      </p:grpSp>
      <p:sp>
        <p:nvSpPr>
          <p:cNvPr id="22" name="TextBox 21"/>
          <p:cNvSpPr txBox="1"/>
          <p:nvPr/>
        </p:nvSpPr>
        <p:spPr>
          <a:xfrm>
            <a:off x="3029687" y="2784536"/>
            <a:ext cx="1245854" cy="261610"/>
          </a:xfrm>
          <a:prstGeom prst="rect">
            <a:avLst/>
          </a:prstGeom>
          <a:noFill/>
          <a:ln>
            <a:noFill/>
          </a:ln>
        </p:spPr>
        <p:txBody>
          <a:bodyPr wrap="none" rtlCol="0">
            <a:spAutoFit/>
          </a:bodyPr>
          <a:lstStyle/>
          <a:p>
            <a:r>
              <a:rPr lang="en-US" sz="1100" i="1" dirty="0" smtClean="0">
                <a:solidFill>
                  <a:srgbClr val="0474BF"/>
                </a:solidFill>
              </a:rPr>
              <a:t>(whole-head shim)</a:t>
            </a:r>
            <a:endParaRPr lang="en-US" sz="1100" i="1" dirty="0">
              <a:solidFill>
                <a:srgbClr val="0474BF"/>
              </a:solidFill>
            </a:endParaRPr>
          </a:p>
        </p:txBody>
      </p:sp>
      <p:sp>
        <p:nvSpPr>
          <p:cNvPr id="23" name="TextBox 22"/>
          <p:cNvSpPr txBox="1"/>
          <p:nvPr/>
        </p:nvSpPr>
        <p:spPr>
          <a:xfrm>
            <a:off x="6098077" y="1825564"/>
            <a:ext cx="1301959" cy="261610"/>
          </a:xfrm>
          <a:prstGeom prst="rect">
            <a:avLst/>
          </a:prstGeom>
          <a:noFill/>
          <a:ln>
            <a:noFill/>
          </a:ln>
        </p:spPr>
        <p:txBody>
          <a:bodyPr wrap="none" rtlCol="0">
            <a:spAutoFit/>
          </a:bodyPr>
          <a:lstStyle/>
          <a:p>
            <a:r>
              <a:rPr lang="en-US" sz="1100" i="1" smtClean="0">
                <a:solidFill>
                  <a:srgbClr val="0474BF"/>
                </a:solidFill>
              </a:rPr>
              <a:t>(slice-optimal shim)</a:t>
            </a:r>
            <a:endParaRPr lang="en-US" sz="1100" i="1">
              <a:solidFill>
                <a:srgbClr val="0474BF"/>
              </a:solidFill>
            </a:endParaRPr>
          </a:p>
        </p:txBody>
      </p:sp>
    </p:spTree>
    <p:extLst>
      <p:ext uri="{BB962C8B-B14F-4D97-AF65-F5344CB8AC3E}">
        <p14:creationId xmlns:p14="http://schemas.microsoft.com/office/powerpoint/2010/main" val="1212215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artifacts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Subtle artifacts can occur during EPI readouts as the amplifier boards try to compensate for the strong readout gradient slew that induces back-EMF in the shim coils inside the bore.  See following slide.</a:t>
            </a:r>
          </a:p>
          <a:p>
            <a:r>
              <a:rPr lang="en-US" dirty="0" smtClean="0"/>
              <a:t>We observed horizontal lines along the readout direction (not PE direction) that seem to come from a k-space disturbance that is periodic in time during even and odd line readouts in EPI</a:t>
            </a:r>
          </a:p>
          <a:p>
            <a:r>
              <a:rPr lang="en-US" dirty="0" smtClean="0"/>
              <a:t>The disturbance may be due to the amplifier ground varying relative to the scanner RF ground, causing a disturbance that is detected by the RF preamps.  </a:t>
            </a:r>
          </a:p>
          <a:p>
            <a:r>
              <a:rPr lang="en-US" b="1" dirty="0" smtClean="0"/>
              <a:t>The artifact disappears if the two grounds are connected through a capacitor (47nF).  </a:t>
            </a:r>
            <a:r>
              <a:rPr lang="en-US" dirty="0" smtClean="0"/>
              <a:t>Do not directly connect the grounds; only capacitive coupling is permitted.  Check with your scanner vendor support engineering or site MR physicist for approval before </a:t>
            </a:r>
            <a:r>
              <a:rPr lang="en-US" dirty="0" err="1" smtClean="0"/>
              <a:t>capacitively</a:t>
            </a:r>
            <a:r>
              <a:rPr lang="en-US" dirty="0" smtClean="0"/>
              <a:t>-coupling the grounds.  We have not had any issues at our site.  </a:t>
            </a:r>
          </a:p>
          <a:p>
            <a:r>
              <a:rPr lang="en-US" dirty="0" smtClean="0"/>
              <a:t>This artifact has only been observed on integrated B0/Rx coils where the same loop is used for shimming and RF receive.  It may not be a problem for shim-only loops.</a:t>
            </a:r>
            <a:endParaRPr lang="en-US" dirty="0"/>
          </a:p>
        </p:txBody>
      </p:sp>
    </p:spTree>
    <p:extLst>
      <p:ext uri="{BB962C8B-B14F-4D97-AF65-F5344CB8AC3E}">
        <p14:creationId xmlns:p14="http://schemas.microsoft.com/office/powerpoint/2010/main" val="11832202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63686" y="0"/>
            <a:ext cx="7882045" cy="6858000"/>
          </a:xfrm>
          <a:prstGeom prst="rect">
            <a:avLst/>
          </a:prstGeom>
        </p:spPr>
      </p:pic>
      <p:cxnSp>
        <p:nvCxnSpPr>
          <p:cNvPr id="8" name="Straight Connector 7"/>
          <p:cNvCxnSpPr/>
          <p:nvPr/>
        </p:nvCxnSpPr>
        <p:spPr>
          <a:xfrm>
            <a:off x="6244046" y="1985555"/>
            <a:ext cx="0" cy="2629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61211" y="3300549"/>
            <a:ext cx="61221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66606" y="1616223"/>
            <a:ext cx="1827873" cy="369332"/>
          </a:xfrm>
          <a:prstGeom prst="rect">
            <a:avLst/>
          </a:prstGeom>
          <a:noFill/>
        </p:spPr>
        <p:txBody>
          <a:bodyPr wrap="none" rtlCol="0">
            <a:spAutoFit/>
          </a:bodyPr>
          <a:lstStyle/>
          <a:p>
            <a:r>
              <a:rPr lang="en-US" dirty="0" smtClean="0"/>
              <a:t>Separate grounds</a:t>
            </a:r>
            <a:endParaRPr lang="en-US" dirty="0"/>
          </a:p>
        </p:txBody>
      </p:sp>
      <p:sp>
        <p:nvSpPr>
          <p:cNvPr id="14" name="TextBox 13"/>
          <p:cNvSpPr txBox="1"/>
          <p:nvPr/>
        </p:nvSpPr>
        <p:spPr>
          <a:xfrm>
            <a:off x="6544492" y="1616223"/>
            <a:ext cx="2014078" cy="369332"/>
          </a:xfrm>
          <a:prstGeom prst="rect">
            <a:avLst/>
          </a:prstGeom>
          <a:noFill/>
        </p:spPr>
        <p:txBody>
          <a:bodyPr wrap="none" rtlCol="0">
            <a:spAutoFit/>
          </a:bodyPr>
          <a:lstStyle/>
          <a:p>
            <a:r>
              <a:rPr lang="en-US" dirty="0" smtClean="0"/>
              <a:t>Connected grounds</a:t>
            </a:r>
            <a:endParaRPr lang="en-US" dirty="0"/>
          </a:p>
        </p:txBody>
      </p:sp>
      <p:sp>
        <p:nvSpPr>
          <p:cNvPr id="15" name="TextBox 14"/>
          <p:cNvSpPr txBox="1"/>
          <p:nvPr/>
        </p:nvSpPr>
        <p:spPr>
          <a:xfrm rot="16200000">
            <a:off x="1831319" y="3123534"/>
            <a:ext cx="1764970" cy="369332"/>
          </a:xfrm>
          <a:prstGeom prst="rect">
            <a:avLst/>
          </a:prstGeom>
          <a:noFill/>
        </p:spPr>
        <p:txBody>
          <a:bodyPr wrap="none" rtlCol="0">
            <a:spAutoFit/>
          </a:bodyPr>
          <a:lstStyle/>
          <a:p>
            <a:r>
              <a:rPr lang="en-US" dirty="0" smtClean="0"/>
              <a:t>GRE-EPI volumes</a:t>
            </a:r>
            <a:endParaRPr lang="en-US" dirty="0"/>
          </a:p>
        </p:txBody>
      </p:sp>
      <p:pic>
        <p:nvPicPr>
          <p:cNvPr id="16" name="Picture 15"/>
          <p:cNvPicPr>
            <a:picLocks noChangeAspect="1"/>
          </p:cNvPicPr>
          <p:nvPr/>
        </p:nvPicPr>
        <p:blipFill>
          <a:blip r:embed="rId3"/>
          <a:stretch>
            <a:fillRect/>
          </a:stretch>
        </p:blipFill>
        <p:spPr>
          <a:xfrm>
            <a:off x="9356728" y="2054480"/>
            <a:ext cx="179159" cy="1190897"/>
          </a:xfrm>
          <a:prstGeom prst="rect">
            <a:avLst/>
          </a:prstGeom>
        </p:spPr>
      </p:pic>
      <p:pic>
        <p:nvPicPr>
          <p:cNvPr id="17" name="Picture 16"/>
          <p:cNvPicPr>
            <a:picLocks noChangeAspect="1"/>
          </p:cNvPicPr>
          <p:nvPr/>
        </p:nvPicPr>
        <p:blipFill>
          <a:blip r:embed="rId3"/>
          <a:stretch>
            <a:fillRect/>
          </a:stretch>
        </p:blipFill>
        <p:spPr>
          <a:xfrm>
            <a:off x="9353081" y="3381101"/>
            <a:ext cx="179159" cy="1190897"/>
          </a:xfrm>
          <a:prstGeom prst="rect">
            <a:avLst/>
          </a:prstGeom>
        </p:spPr>
      </p:pic>
      <p:sp>
        <p:nvSpPr>
          <p:cNvPr id="18" name="TextBox 17"/>
          <p:cNvSpPr txBox="1"/>
          <p:nvPr/>
        </p:nvSpPr>
        <p:spPr>
          <a:xfrm rot="16200000">
            <a:off x="2398558" y="2511428"/>
            <a:ext cx="1276824" cy="276999"/>
          </a:xfrm>
          <a:prstGeom prst="rect">
            <a:avLst/>
          </a:prstGeom>
          <a:noFill/>
        </p:spPr>
        <p:txBody>
          <a:bodyPr wrap="none" rtlCol="0">
            <a:spAutoFit/>
          </a:bodyPr>
          <a:lstStyle/>
          <a:p>
            <a:r>
              <a:rPr lang="en-US" sz="1200" smtClean="0"/>
              <a:t>Standard window</a:t>
            </a:r>
            <a:endParaRPr lang="en-US" sz="1200"/>
          </a:p>
        </p:txBody>
      </p:sp>
      <p:sp>
        <p:nvSpPr>
          <p:cNvPr id="19" name="TextBox 18"/>
          <p:cNvSpPr txBox="1"/>
          <p:nvPr/>
        </p:nvSpPr>
        <p:spPr>
          <a:xfrm rot="16200000">
            <a:off x="2577405" y="3838049"/>
            <a:ext cx="977704" cy="276999"/>
          </a:xfrm>
          <a:prstGeom prst="rect">
            <a:avLst/>
          </a:prstGeom>
          <a:noFill/>
        </p:spPr>
        <p:txBody>
          <a:bodyPr wrap="none" rtlCol="0">
            <a:spAutoFit/>
          </a:bodyPr>
          <a:lstStyle/>
          <a:p>
            <a:r>
              <a:rPr lang="en-US" sz="1200" dirty="0" smtClean="0"/>
              <a:t>10x window</a:t>
            </a:r>
            <a:endParaRPr lang="en-US" sz="1200" dirty="0"/>
          </a:p>
        </p:txBody>
      </p:sp>
      <p:sp>
        <p:nvSpPr>
          <p:cNvPr id="20" name="TextBox 19"/>
          <p:cNvSpPr txBox="1"/>
          <p:nvPr/>
        </p:nvSpPr>
        <p:spPr>
          <a:xfrm>
            <a:off x="9473616" y="3013746"/>
            <a:ext cx="276038" cy="307777"/>
          </a:xfrm>
          <a:prstGeom prst="rect">
            <a:avLst/>
          </a:prstGeom>
          <a:noFill/>
        </p:spPr>
        <p:txBody>
          <a:bodyPr wrap="none" rtlCol="0">
            <a:spAutoFit/>
          </a:bodyPr>
          <a:lstStyle/>
          <a:p>
            <a:r>
              <a:rPr lang="en-US" sz="1400" smtClean="0"/>
              <a:t>0</a:t>
            </a:r>
            <a:endParaRPr lang="en-US" sz="1400"/>
          </a:p>
        </p:txBody>
      </p:sp>
      <p:sp>
        <p:nvSpPr>
          <p:cNvPr id="21" name="TextBox 20"/>
          <p:cNvSpPr txBox="1"/>
          <p:nvPr/>
        </p:nvSpPr>
        <p:spPr>
          <a:xfrm>
            <a:off x="9474115" y="1918756"/>
            <a:ext cx="550151" cy="307777"/>
          </a:xfrm>
          <a:prstGeom prst="rect">
            <a:avLst/>
          </a:prstGeom>
          <a:noFill/>
        </p:spPr>
        <p:txBody>
          <a:bodyPr wrap="none" rtlCol="0">
            <a:spAutoFit/>
          </a:bodyPr>
          <a:lstStyle/>
          <a:p>
            <a:r>
              <a:rPr lang="en-US" sz="1400" smtClean="0"/>
              <a:t>1000</a:t>
            </a:r>
            <a:endParaRPr lang="en-US" sz="1400"/>
          </a:p>
        </p:txBody>
      </p:sp>
      <p:sp>
        <p:nvSpPr>
          <p:cNvPr id="22" name="TextBox 21"/>
          <p:cNvSpPr txBox="1"/>
          <p:nvPr/>
        </p:nvSpPr>
        <p:spPr>
          <a:xfrm>
            <a:off x="9471018" y="4340367"/>
            <a:ext cx="276038" cy="307777"/>
          </a:xfrm>
          <a:prstGeom prst="rect">
            <a:avLst/>
          </a:prstGeom>
          <a:noFill/>
        </p:spPr>
        <p:txBody>
          <a:bodyPr wrap="none" rtlCol="0">
            <a:spAutoFit/>
          </a:bodyPr>
          <a:lstStyle/>
          <a:p>
            <a:r>
              <a:rPr lang="en-US" sz="1400" smtClean="0"/>
              <a:t>0</a:t>
            </a:r>
            <a:endParaRPr lang="en-US" sz="1400"/>
          </a:p>
        </p:txBody>
      </p:sp>
      <p:sp>
        <p:nvSpPr>
          <p:cNvPr id="23" name="TextBox 22"/>
          <p:cNvSpPr txBox="1"/>
          <p:nvPr/>
        </p:nvSpPr>
        <p:spPr>
          <a:xfrm>
            <a:off x="9471517" y="3271504"/>
            <a:ext cx="458780" cy="307777"/>
          </a:xfrm>
          <a:prstGeom prst="rect">
            <a:avLst/>
          </a:prstGeom>
          <a:noFill/>
        </p:spPr>
        <p:txBody>
          <a:bodyPr wrap="none" rtlCol="0">
            <a:spAutoFit/>
          </a:bodyPr>
          <a:lstStyle/>
          <a:p>
            <a:r>
              <a:rPr lang="en-US" sz="1400" dirty="0" smtClean="0"/>
              <a:t>100</a:t>
            </a:r>
            <a:endParaRPr lang="en-US" sz="1400" dirty="0"/>
          </a:p>
        </p:txBody>
      </p:sp>
      <p:sp>
        <p:nvSpPr>
          <p:cNvPr id="24" name="TextBox 23"/>
          <p:cNvSpPr txBox="1"/>
          <p:nvPr/>
        </p:nvSpPr>
        <p:spPr>
          <a:xfrm>
            <a:off x="8995761" y="1532543"/>
            <a:ext cx="1162076" cy="461665"/>
          </a:xfrm>
          <a:prstGeom prst="rect">
            <a:avLst/>
          </a:prstGeom>
          <a:noFill/>
        </p:spPr>
        <p:txBody>
          <a:bodyPr wrap="square" rtlCol="0">
            <a:spAutoFit/>
          </a:bodyPr>
          <a:lstStyle/>
          <a:p>
            <a:pPr algn="ctr"/>
            <a:r>
              <a:rPr lang="en-US" sz="1200" smtClean="0"/>
              <a:t>Image mag. </a:t>
            </a:r>
            <a:r>
              <a:rPr lang="en-US" sz="1200" dirty="0" smtClean="0"/>
              <a:t>(</a:t>
            </a:r>
            <a:r>
              <a:rPr lang="en-US" sz="1200" dirty="0" err="1" smtClean="0"/>
              <a:t>a.u</a:t>
            </a:r>
            <a:r>
              <a:rPr lang="en-US" sz="1200" dirty="0" smtClean="0"/>
              <a:t>.)</a:t>
            </a:r>
            <a:endParaRPr lang="en-US" sz="1200" dirty="0"/>
          </a:p>
        </p:txBody>
      </p:sp>
      <p:cxnSp>
        <p:nvCxnSpPr>
          <p:cNvPr id="37" name="Straight Arrow Connector 36"/>
          <p:cNvCxnSpPr/>
          <p:nvPr/>
        </p:nvCxnSpPr>
        <p:spPr>
          <a:xfrm flipV="1">
            <a:off x="10167837" y="2812894"/>
            <a:ext cx="0" cy="9435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0067878" y="2906024"/>
            <a:ext cx="1161704" cy="830997"/>
          </a:xfrm>
          <a:prstGeom prst="rect">
            <a:avLst/>
          </a:prstGeom>
          <a:noFill/>
        </p:spPr>
        <p:txBody>
          <a:bodyPr wrap="square" rtlCol="0">
            <a:spAutoFit/>
          </a:bodyPr>
          <a:lstStyle/>
          <a:p>
            <a:pPr algn="ctr"/>
            <a:r>
              <a:rPr lang="en-US" sz="1600" smtClean="0">
                <a:solidFill>
                  <a:srgbClr val="0474BF"/>
                </a:solidFill>
              </a:rPr>
              <a:t>Phase-encode direction</a:t>
            </a:r>
            <a:endParaRPr lang="en-US" sz="1600">
              <a:solidFill>
                <a:srgbClr val="0474BF"/>
              </a:solidFill>
            </a:endParaRPr>
          </a:p>
        </p:txBody>
      </p:sp>
      <p:sp>
        <p:nvSpPr>
          <p:cNvPr id="2" name="TextBox 1"/>
          <p:cNvSpPr txBox="1"/>
          <p:nvPr/>
        </p:nvSpPr>
        <p:spPr>
          <a:xfrm>
            <a:off x="3746856" y="4648144"/>
            <a:ext cx="2345899" cy="369332"/>
          </a:xfrm>
          <a:prstGeom prst="rect">
            <a:avLst/>
          </a:prstGeom>
          <a:noFill/>
        </p:spPr>
        <p:txBody>
          <a:bodyPr wrap="none" rtlCol="0">
            <a:spAutoFit/>
          </a:bodyPr>
          <a:lstStyle/>
          <a:p>
            <a:r>
              <a:rPr lang="en-US" i="1" dirty="0" smtClean="0">
                <a:solidFill>
                  <a:srgbClr val="FF0000"/>
                </a:solidFill>
              </a:rPr>
              <a:t>Horizontal line artifact!</a:t>
            </a:r>
            <a:endParaRPr lang="en-US" i="1" dirty="0">
              <a:solidFill>
                <a:srgbClr val="FF0000"/>
              </a:solidFill>
            </a:endParaRPr>
          </a:p>
        </p:txBody>
      </p:sp>
    </p:spTree>
    <p:extLst>
      <p:ext uri="{BB962C8B-B14F-4D97-AF65-F5344CB8AC3E}">
        <p14:creationId xmlns:p14="http://schemas.microsoft.com/office/powerpoint/2010/main" val="273756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on board testing</a:t>
            </a:r>
            <a:endParaRPr lang="en-US" dirty="0"/>
          </a:p>
        </p:txBody>
      </p:sp>
      <p:sp>
        <p:nvSpPr>
          <p:cNvPr id="3" name="Content Placeholder 2"/>
          <p:cNvSpPr>
            <a:spLocks noGrp="1"/>
          </p:cNvSpPr>
          <p:nvPr>
            <p:ph idx="1"/>
          </p:nvPr>
        </p:nvSpPr>
        <p:spPr/>
        <p:txBody>
          <a:bodyPr/>
          <a:lstStyle/>
          <a:p>
            <a:r>
              <a:rPr lang="en-US" dirty="0" smtClean="0"/>
              <a:t>Reproduced from </a:t>
            </a:r>
            <a:r>
              <a:rPr lang="en-US" i="1" dirty="0" err="1" smtClean="0"/>
              <a:t>Arango</a:t>
            </a:r>
            <a:r>
              <a:rPr lang="en-US" i="1" dirty="0" smtClean="0"/>
              <a:t> N, ISMRM 2016</a:t>
            </a:r>
            <a:endParaRPr lang="en-US" dirty="0"/>
          </a:p>
        </p:txBody>
      </p:sp>
    </p:spTree>
    <p:extLst>
      <p:ext uri="{BB962C8B-B14F-4D97-AF65-F5344CB8AC3E}">
        <p14:creationId xmlns:p14="http://schemas.microsoft.com/office/powerpoint/2010/main" val="1774430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title"/>
          </p:nvPr>
        </p:nvSpPr>
        <p:spPr>
          <a:xfrm>
            <a:off x="9200" y="-16235"/>
            <a:ext cx="11956800" cy="763603"/>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lvl1pPr>
              <a:defRPr sz="2300"/>
            </a:lvl1pPr>
          </a:lstStyle>
          <a:p>
            <a:pPr lvl="0">
              <a:defRPr sz="1800"/>
            </a:pPr>
            <a:r>
              <a:rPr lang="en-US" sz="3200" dirty="0"/>
              <a:t> </a:t>
            </a:r>
            <a:r>
              <a:rPr sz="3200" dirty="0"/>
              <a:t>Results: Dynamic disturbance rejection</a:t>
            </a:r>
          </a:p>
        </p:txBody>
      </p:sp>
      <p:sp>
        <p:nvSpPr>
          <p:cNvPr id="199" name="Shape 199"/>
          <p:cNvSpPr>
            <a:spLocks noGrp="1"/>
          </p:cNvSpPr>
          <p:nvPr>
            <p:ph type="sldNum" sz="quarter" idx="2"/>
          </p:nvPr>
        </p:nvSpPr>
        <p:spPr>
          <a:xfrm>
            <a:off x="-315989" y="6491722"/>
            <a:ext cx="731600" cy="524801"/>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p>
            <a:pPr lvl="0">
              <a:defRPr sz="1800">
                <a:solidFill>
                  <a:srgbClr val="000000"/>
                </a:solidFill>
              </a:defRPr>
            </a:pPr>
            <a:fld id="{86CB4B4D-7CA3-9044-876B-883B54F8677D}" type="slidenum">
              <a:rPr sz="1333">
                <a:solidFill>
                  <a:srgbClr val="595959"/>
                </a:solidFill>
              </a:rPr>
              <a:t>39</a:t>
            </a:fld>
            <a:endParaRPr sz="1333">
              <a:solidFill>
                <a:srgbClr val="595959"/>
              </a:solidFill>
            </a:endParaRPr>
          </a:p>
        </p:txBody>
      </p:sp>
      <p:sp>
        <p:nvSpPr>
          <p:cNvPr id="200" name="Shape 200"/>
          <p:cNvSpPr/>
          <p:nvPr/>
        </p:nvSpPr>
        <p:spPr>
          <a:xfrm>
            <a:off x="0" y="5986799"/>
            <a:ext cx="12192000" cy="697713"/>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467" i="1" u="sng">
                <a:solidFill>
                  <a:srgbClr val="999999"/>
                </a:solidFill>
              </a:rPr>
              <a:t>Sequence parameters</a:t>
            </a:r>
            <a:r>
              <a:rPr sz="1467" i="1">
                <a:solidFill>
                  <a:srgbClr val="999999"/>
                </a:solidFill>
              </a:rPr>
              <a:t>:  EPI GRE sagittal, 3mm slices ascending, 1.6mm in-plane, matrix 128x128x20, 1302 Hz/pix, 0.94 echo spacing, 6/8 partial Fourier, TE=37 ms, TR=9000 ms </a:t>
            </a:r>
          </a:p>
        </p:txBody>
      </p:sp>
      <p:grpSp>
        <p:nvGrpSpPr>
          <p:cNvPr id="203" name="Group 203"/>
          <p:cNvGrpSpPr/>
          <p:nvPr/>
        </p:nvGrpSpPr>
        <p:grpSpPr>
          <a:xfrm>
            <a:off x="1799435" y="1377631"/>
            <a:ext cx="3977716" cy="3465908"/>
            <a:chOff x="0" y="0"/>
            <a:chExt cx="2983285" cy="2599429"/>
          </a:xfrm>
        </p:grpSpPr>
        <p:sp>
          <p:nvSpPr>
            <p:cNvPr id="201" name="Shape 201"/>
            <p:cNvSpPr/>
            <p:nvPr/>
          </p:nvSpPr>
          <p:spPr>
            <a:xfrm rot="5400000">
              <a:off x="191928" y="-191929"/>
              <a:ext cx="2599430" cy="2983287"/>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EEEEEE"/>
            </a:solidFill>
            <a:ln w="12700" cap="flat">
              <a:noFill/>
              <a:miter lim="400000"/>
            </a:ln>
            <a:effectLst/>
          </p:spPr>
          <p:txBody>
            <a:bodyPr wrap="square" lIns="0" tIns="0" rIns="0" bIns="0" numCol="1" anchor="ctr">
              <a:noAutofit/>
            </a:bodyPr>
            <a:lstStyle/>
            <a:p>
              <a:pPr lvl="0"/>
              <a:endParaRPr sz="2400"/>
            </a:p>
          </p:txBody>
        </p:sp>
        <p:sp>
          <p:nvSpPr>
            <p:cNvPr id="202" name="Shape 202"/>
            <p:cNvSpPr/>
            <p:nvPr/>
          </p:nvSpPr>
          <p:spPr>
            <a:xfrm rot="5400000">
              <a:off x="191928" y="-191929"/>
              <a:ext cx="2599430" cy="2983287"/>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595959"/>
              </a:solidFill>
              <a:prstDash val="solid"/>
              <a:round/>
            </a:ln>
            <a:effectLst/>
          </p:spPr>
          <p:txBody>
            <a:bodyPr wrap="square" lIns="0" tIns="0" rIns="0" bIns="0" numCol="1" anchor="ctr">
              <a:noAutofit/>
            </a:bodyPr>
            <a:lstStyle/>
            <a:p>
              <a:pPr lvl="0"/>
              <a:endParaRPr sz="2400"/>
            </a:p>
          </p:txBody>
        </p:sp>
      </p:grpSp>
      <p:sp>
        <p:nvSpPr>
          <p:cNvPr id="204" name="Shape 204"/>
          <p:cNvSpPr/>
          <p:nvPr/>
        </p:nvSpPr>
        <p:spPr>
          <a:xfrm>
            <a:off x="1580316" y="3310633"/>
            <a:ext cx="4088801" cy="134801"/>
          </a:xfrm>
          <a:prstGeom prst="rect">
            <a:avLst/>
          </a:prstGeom>
          <a:solidFill>
            <a:srgbClr val="EEEEEE"/>
          </a:solidFill>
          <a:ln>
            <a:solidFill>
              <a:srgbClr val="595959"/>
            </a:solidFill>
            <a:round/>
          </a:ln>
        </p:spPr>
        <p:txBody>
          <a:bodyPr lIns="0" tIns="0" rIns="0" bIns="0" anchor="ctr"/>
          <a:lstStyle/>
          <a:p>
            <a:pPr lvl="0"/>
            <a:endParaRPr sz="2400"/>
          </a:p>
        </p:txBody>
      </p:sp>
      <p:pic>
        <p:nvPicPr>
          <p:cNvPr id="205" name="image23.png"/>
          <p:cNvPicPr/>
          <p:nvPr/>
        </p:nvPicPr>
        <p:blipFill>
          <a:blip r:embed="rId3">
            <a:alphaModFix amt="34000"/>
            <a:extLst/>
          </a:blip>
          <a:srcRect l="3331" t="7447" r="50002" b="43136"/>
          <a:stretch>
            <a:fillRect/>
          </a:stretch>
        </p:blipFill>
        <p:spPr>
          <a:xfrm>
            <a:off x="4115600" y="2679334"/>
            <a:ext cx="2987448" cy="256737"/>
          </a:xfrm>
          <a:prstGeom prst="rect">
            <a:avLst/>
          </a:prstGeom>
          <a:ln w="12700">
            <a:miter lim="400000"/>
          </a:ln>
        </p:spPr>
      </p:pic>
      <p:sp>
        <p:nvSpPr>
          <p:cNvPr id="206" name="Shape 206"/>
          <p:cNvSpPr/>
          <p:nvPr/>
        </p:nvSpPr>
        <p:spPr>
          <a:xfrm>
            <a:off x="6724224" y="2577177"/>
            <a:ext cx="1326000" cy="513601"/>
          </a:xfrm>
          <a:prstGeom prst="rect">
            <a:avLst/>
          </a:prstGeom>
          <a:solidFill>
            <a:srgbClr val="6AA84F"/>
          </a:solidFill>
          <a:ln>
            <a:solidFill>
              <a:srgbClr val="595959"/>
            </a:solidFill>
            <a:round/>
          </a:ln>
        </p:spPr>
        <p:txBody>
          <a:bodyPr lIns="0" tIns="0" rIns="0" bIns="0" anchor="ctr"/>
          <a:lstStyle/>
          <a:p>
            <a:pPr lvl="0"/>
            <a:endParaRPr sz="2400"/>
          </a:p>
        </p:txBody>
      </p:sp>
      <p:sp>
        <p:nvSpPr>
          <p:cNvPr id="207" name="Shape 207"/>
          <p:cNvSpPr/>
          <p:nvPr/>
        </p:nvSpPr>
        <p:spPr>
          <a:xfrm rot="16200000">
            <a:off x="3754050" y="2844966"/>
            <a:ext cx="594801" cy="336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EEEEE"/>
          </a:solidFill>
          <a:ln w="19050">
            <a:solidFill>
              <a:srgbClr val="595959"/>
            </a:solidFill>
            <a:round/>
          </a:ln>
        </p:spPr>
        <p:txBody>
          <a:bodyPr lIns="0" tIns="0" rIns="0" bIns="0" anchor="ctr"/>
          <a:lstStyle/>
          <a:p>
            <a:pPr lvl="0"/>
            <a:endParaRPr sz="2400"/>
          </a:p>
        </p:txBody>
      </p:sp>
      <p:sp>
        <p:nvSpPr>
          <p:cNvPr id="208" name="Shape 208"/>
          <p:cNvSpPr/>
          <p:nvPr/>
        </p:nvSpPr>
        <p:spPr>
          <a:xfrm>
            <a:off x="6474563" y="2170363"/>
            <a:ext cx="3220003"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300" b="1"/>
            </a:lvl1pPr>
          </a:lstStyle>
          <a:p>
            <a:pPr lvl="0">
              <a:defRPr sz="1800" b="0"/>
            </a:pPr>
            <a:r>
              <a:rPr sz="1733"/>
              <a:t>Current driver</a:t>
            </a:r>
          </a:p>
        </p:txBody>
      </p:sp>
      <p:sp>
        <p:nvSpPr>
          <p:cNvPr id="209" name="Shape 209"/>
          <p:cNvSpPr/>
          <p:nvPr/>
        </p:nvSpPr>
        <p:spPr>
          <a:xfrm>
            <a:off x="3120243" y="1944234"/>
            <a:ext cx="1832800"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Single-turn test loop</a:t>
            </a:r>
          </a:p>
        </p:txBody>
      </p:sp>
      <p:sp>
        <p:nvSpPr>
          <p:cNvPr id="210" name="Shape 210"/>
          <p:cNvSpPr/>
          <p:nvPr/>
        </p:nvSpPr>
        <p:spPr>
          <a:xfrm>
            <a:off x="1799435" y="4715169"/>
            <a:ext cx="3978003"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3T scanner bore</a:t>
            </a:r>
          </a:p>
        </p:txBody>
      </p:sp>
      <p:sp>
        <p:nvSpPr>
          <p:cNvPr id="211" name="Shape 211"/>
          <p:cNvSpPr/>
          <p:nvPr/>
        </p:nvSpPr>
        <p:spPr>
          <a:xfrm>
            <a:off x="3245350" y="2762268"/>
            <a:ext cx="336801" cy="427201"/>
          </a:xfrm>
          <a:prstGeom prst="star4">
            <a:avLst>
              <a:gd name="adj" fmla="val 12500"/>
            </a:avLst>
          </a:prstGeom>
          <a:solidFill>
            <a:srgbClr val="EEEEEE"/>
          </a:solidFill>
          <a:ln>
            <a:solidFill>
              <a:srgbClr val="595959"/>
            </a:solidFill>
            <a:round/>
          </a:ln>
        </p:spPr>
        <p:txBody>
          <a:bodyPr lIns="0" tIns="0" rIns="0" bIns="0" anchor="ctr"/>
          <a:lstStyle/>
          <a:p>
            <a:pPr lvl="0"/>
            <a:endParaRPr sz="2400"/>
          </a:p>
        </p:txBody>
      </p:sp>
      <p:sp>
        <p:nvSpPr>
          <p:cNvPr id="212" name="Shape 212"/>
          <p:cNvSpPr/>
          <p:nvPr/>
        </p:nvSpPr>
        <p:spPr>
          <a:xfrm>
            <a:off x="3390117" y="3650500"/>
            <a:ext cx="664801" cy="1"/>
          </a:xfrm>
          <a:prstGeom prst="line">
            <a:avLst/>
          </a:prstGeom>
          <a:ln w="38100">
            <a:solidFill>
              <a:srgbClr val="595959"/>
            </a:solidFill>
            <a:round/>
          </a:ln>
        </p:spPr>
        <p:txBody>
          <a:bodyPr lIns="0" tIns="0" rIns="0" bIns="0"/>
          <a:lstStyle/>
          <a:p>
            <a:pPr defTabSz="609585">
              <a:defRPr sz="1200">
                <a:latin typeface="+mj-lt"/>
                <a:ea typeface="+mj-ea"/>
                <a:cs typeface="+mj-cs"/>
                <a:sym typeface="Helvetica"/>
              </a:defRPr>
            </a:pPr>
            <a:endParaRPr sz="1600"/>
          </a:p>
        </p:txBody>
      </p:sp>
      <p:sp>
        <p:nvSpPr>
          <p:cNvPr id="213" name="Shape 213"/>
          <p:cNvSpPr/>
          <p:nvPr/>
        </p:nvSpPr>
        <p:spPr>
          <a:xfrm flipV="1">
            <a:off x="3415442" y="3547101"/>
            <a:ext cx="1" cy="228801"/>
          </a:xfrm>
          <a:prstGeom prst="line">
            <a:avLst/>
          </a:prstGeom>
          <a:ln w="38100">
            <a:solidFill>
              <a:srgbClr val="595959"/>
            </a:solidFill>
            <a:round/>
          </a:ln>
        </p:spPr>
        <p:txBody>
          <a:bodyPr lIns="0" tIns="0" rIns="0" bIns="0"/>
          <a:lstStyle/>
          <a:p>
            <a:pPr defTabSz="609585">
              <a:defRPr sz="1200">
                <a:latin typeface="+mj-lt"/>
                <a:ea typeface="+mj-ea"/>
                <a:cs typeface="+mj-cs"/>
                <a:sym typeface="Helvetica"/>
              </a:defRPr>
            </a:pPr>
            <a:endParaRPr sz="1600"/>
          </a:p>
        </p:txBody>
      </p:sp>
      <p:sp>
        <p:nvSpPr>
          <p:cNvPr id="214" name="Shape 214"/>
          <p:cNvSpPr/>
          <p:nvPr/>
        </p:nvSpPr>
        <p:spPr>
          <a:xfrm flipV="1">
            <a:off x="4053144" y="3536100"/>
            <a:ext cx="1" cy="228801"/>
          </a:xfrm>
          <a:prstGeom prst="line">
            <a:avLst/>
          </a:prstGeom>
          <a:ln w="38100">
            <a:solidFill>
              <a:srgbClr val="595959"/>
            </a:solidFill>
            <a:round/>
          </a:ln>
        </p:spPr>
        <p:txBody>
          <a:bodyPr lIns="0" tIns="0" rIns="0" bIns="0"/>
          <a:lstStyle/>
          <a:p>
            <a:pPr defTabSz="609585">
              <a:defRPr sz="1200">
                <a:latin typeface="+mj-lt"/>
                <a:ea typeface="+mj-ea"/>
                <a:cs typeface="+mj-cs"/>
                <a:sym typeface="Helvetica"/>
              </a:defRPr>
            </a:pPr>
            <a:endParaRPr sz="1600"/>
          </a:p>
        </p:txBody>
      </p:sp>
      <p:sp>
        <p:nvSpPr>
          <p:cNvPr id="215" name="Shape 215"/>
          <p:cNvSpPr/>
          <p:nvPr/>
        </p:nvSpPr>
        <p:spPr>
          <a:xfrm>
            <a:off x="2832457" y="3716984"/>
            <a:ext cx="1777601"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lgn="ctr">
              <a:defRPr sz="1800"/>
            </a:pPr>
            <a:r>
              <a:rPr sz="1733"/>
              <a:t>15 cm</a:t>
            </a:r>
          </a:p>
          <a:p>
            <a:pPr lvl="0" algn="ctr">
              <a:defRPr sz="1800"/>
            </a:pPr>
            <a:r>
              <a:rPr sz="1733"/>
              <a:t>from isocenter</a:t>
            </a:r>
          </a:p>
        </p:txBody>
      </p:sp>
      <p:sp>
        <p:nvSpPr>
          <p:cNvPr id="216" name="Shape 216"/>
          <p:cNvSpPr/>
          <p:nvPr/>
        </p:nvSpPr>
        <p:spPr>
          <a:xfrm>
            <a:off x="6024484" y="3727667"/>
            <a:ext cx="4587201" cy="1046206"/>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733" b="1" dirty="0"/>
              <a:t>Position test loop 15 cm</a:t>
            </a:r>
            <a:r>
              <a:rPr sz="1733" dirty="0"/>
              <a:t> </a:t>
            </a:r>
            <a:r>
              <a:rPr sz="1733" b="1" dirty="0"/>
              <a:t>from </a:t>
            </a:r>
            <a:r>
              <a:rPr sz="1733" b="1" dirty="0" err="1"/>
              <a:t>isocenter</a:t>
            </a:r>
            <a:r>
              <a:rPr sz="1733" dirty="0"/>
              <a:t> and oriented for maximum back-EMF caused by EPI readout (z) gradient slewing to maximize flux</a:t>
            </a:r>
          </a:p>
        </p:txBody>
      </p:sp>
    </p:spTree>
    <p:extLst>
      <p:ext uri="{BB962C8B-B14F-4D97-AF65-F5344CB8AC3E}">
        <p14:creationId xmlns:p14="http://schemas.microsoft.com/office/powerpoint/2010/main" val="78709894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01149132"/>
              </p:ext>
            </p:extLst>
          </p:nvPr>
        </p:nvGraphicFramePr>
        <p:xfrm>
          <a:off x="175768" y="91778"/>
          <a:ext cx="11427971" cy="6438054"/>
        </p:xfrm>
        <a:graphic>
          <a:graphicData uri="http://schemas.openxmlformats.org/drawingml/2006/table">
            <a:tbl>
              <a:tblPr firstRow="1" bandRow="1">
                <a:tableStyleId>{5C22544A-7EE6-4342-B048-85BDC9FD1C3A}</a:tableStyleId>
              </a:tblPr>
              <a:tblGrid>
                <a:gridCol w="1986736"/>
                <a:gridCol w="1986736"/>
                <a:gridCol w="1254780"/>
                <a:gridCol w="1494291"/>
                <a:gridCol w="608913"/>
                <a:gridCol w="4096515"/>
              </a:tblGrid>
              <a:tr h="255694">
                <a:tc>
                  <a:txBody>
                    <a:bodyPr/>
                    <a:lstStyle/>
                    <a:p>
                      <a:r>
                        <a:rPr lang="en-US" sz="1000" dirty="0" smtClean="0"/>
                        <a:t>Subsystem</a:t>
                      </a:r>
                      <a:endParaRPr lang="en-US" sz="1000" dirty="0"/>
                    </a:p>
                  </a:txBody>
                  <a:tcPr/>
                </a:tc>
                <a:tc>
                  <a:txBody>
                    <a:bodyPr/>
                    <a:lstStyle/>
                    <a:p>
                      <a:r>
                        <a:rPr lang="en-US" sz="1000" dirty="0" smtClean="0"/>
                        <a:t>Part name</a:t>
                      </a:r>
                      <a:endParaRPr lang="en-US" sz="1000" dirty="0"/>
                    </a:p>
                  </a:txBody>
                  <a:tcPr/>
                </a:tc>
                <a:tc>
                  <a:txBody>
                    <a:bodyPr/>
                    <a:lstStyle/>
                    <a:p>
                      <a:r>
                        <a:rPr lang="en-US" sz="1000" dirty="0" smtClean="0"/>
                        <a:t>Suggested part number</a:t>
                      </a:r>
                      <a:endParaRPr lang="en-US" sz="1000" dirty="0"/>
                    </a:p>
                  </a:txBody>
                  <a:tcPr/>
                </a:tc>
                <a:tc>
                  <a:txBody>
                    <a:bodyPr/>
                    <a:lstStyle/>
                    <a:p>
                      <a:r>
                        <a:rPr lang="en-US" sz="1000" dirty="0" smtClean="0"/>
                        <a:t>Link</a:t>
                      </a:r>
                      <a:endParaRPr lang="en-US" sz="1000" dirty="0"/>
                    </a:p>
                  </a:txBody>
                  <a:tcPr/>
                </a:tc>
                <a:tc>
                  <a:txBody>
                    <a:bodyPr/>
                    <a:lstStyle/>
                    <a:p>
                      <a:r>
                        <a:rPr lang="en-US" sz="1000" dirty="0" smtClean="0"/>
                        <a:t>Cost ($ USD)</a:t>
                      </a:r>
                      <a:endParaRPr lang="en-US" sz="1000" dirty="0"/>
                    </a:p>
                  </a:txBody>
                  <a:tcPr/>
                </a:tc>
                <a:tc>
                  <a:txBody>
                    <a:bodyPr/>
                    <a:lstStyle/>
                    <a:p>
                      <a:r>
                        <a:rPr lang="en-US" sz="1000" dirty="0" smtClean="0"/>
                        <a:t>Notes</a:t>
                      </a:r>
                      <a:endParaRPr lang="en-US" sz="1000" dirty="0"/>
                    </a:p>
                  </a:txBody>
                  <a:tcPr/>
                </a:tc>
              </a:tr>
              <a:tr h="271950">
                <a:tc>
                  <a:txBody>
                    <a:bodyPr/>
                    <a:lstStyle/>
                    <a:p>
                      <a:endParaRPr lang="en-US" sz="1000" dirty="0" smtClean="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r>
              <a:tr h="299382">
                <a:tc>
                  <a:txBody>
                    <a:bodyPr/>
                    <a:lstStyle/>
                    <a:p>
                      <a:r>
                        <a:rPr lang="en-US" sz="900" dirty="0" smtClean="0"/>
                        <a:t>Cabling</a:t>
                      </a:r>
                      <a:endParaRPr lang="en-US" sz="900" dirty="0"/>
                    </a:p>
                  </a:txBody>
                  <a:tcPr/>
                </a:tc>
                <a:tc>
                  <a:txBody>
                    <a:bodyPr/>
                    <a:lstStyle/>
                    <a:p>
                      <a:r>
                        <a:rPr lang="en-US" sz="900" dirty="0" smtClean="0"/>
                        <a:t>Shim</a:t>
                      </a:r>
                      <a:r>
                        <a:rPr lang="en-US" sz="900" baseline="0" dirty="0" smtClean="0"/>
                        <a:t> output cable</a:t>
                      </a:r>
                      <a:endParaRPr lang="en-US" sz="900" dirty="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r>
              <a:tr h="338328">
                <a:tc>
                  <a:txBody>
                    <a:bodyPr/>
                    <a:lstStyle/>
                    <a:p>
                      <a:endParaRPr lang="en-US" sz="900" dirty="0"/>
                    </a:p>
                  </a:txBody>
                  <a:tcPr/>
                </a:tc>
                <a:tc>
                  <a:txBody>
                    <a:bodyPr/>
                    <a:lstStyle/>
                    <a:p>
                      <a:r>
                        <a:rPr lang="en-US" sz="900" dirty="0" smtClean="0"/>
                        <a:t>Power cable to amplifiers</a:t>
                      </a:r>
                      <a:endParaRPr lang="en-US" sz="900" dirty="0"/>
                    </a:p>
                  </a:txBody>
                  <a:tcPr/>
                </a:tc>
                <a:tc>
                  <a:txBody>
                    <a:bodyPr/>
                    <a:lstStyle/>
                    <a:p>
                      <a:endParaRPr lang="en-US" sz="90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r>
              <a:tr h="292608">
                <a:tc>
                  <a:txBody>
                    <a:bodyPr/>
                    <a:lstStyle/>
                    <a:p>
                      <a:endParaRPr lang="en-US" sz="900" dirty="0"/>
                    </a:p>
                  </a:txBody>
                  <a:tcPr/>
                </a:tc>
                <a:tc>
                  <a:txBody>
                    <a:bodyPr/>
                    <a:lstStyle/>
                    <a:p>
                      <a:r>
                        <a:rPr lang="en-US" sz="900" dirty="0" smtClean="0"/>
                        <a:t>Twisted pair cable Option 1</a:t>
                      </a:r>
                      <a:endParaRPr lang="en-US" sz="900" dirty="0"/>
                    </a:p>
                  </a:txBody>
                  <a:tcPr/>
                </a:tc>
                <a:tc>
                  <a:txBody>
                    <a:bodyPr/>
                    <a:lstStyle/>
                    <a:p>
                      <a:endParaRPr lang="en-US" sz="90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r>
              <a:tr h="301752">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r>
              <a:tr h="370840">
                <a:tc>
                  <a:txBody>
                    <a:bodyPr/>
                    <a:lstStyle/>
                    <a:p>
                      <a:endParaRPr lang="en-US" sz="1000" dirty="0" smtClean="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r>
              <a:tr h="287528">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245872">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27584">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55016">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00736">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01752">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38328">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70840">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86850">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70840">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70840">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306832">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222504">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22504">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bl>
          </a:graphicData>
        </a:graphic>
      </p:graphicFrame>
    </p:spTree>
    <p:extLst>
      <p:ext uri="{BB962C8B-B14F-4D97-AF65-F5344CB8AC3E}">
        <p14:creationId xmlns:p14="http://schemas.microsoft.com/office/powerpoint/2010/main" val="1951353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title"/>
          </p:nvPr>
        </p:nvSpPr>
        <p:spPr>
          <a:xfrm>
            <a:off x="9200" y="-16235"/>
            <a:ext cx="11956800" cy="763603"/>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lvl1pPr>
              <a:defRPr sz="2300"/>
            </a:lvl1pPr>
          </a:lstStyle>
          <a:p>
            <a:pPr lvl="0">
              <a:defRPr sz="1800"/>
            </a:pPr>
            <a:r>
              <a:rPr lang="en-US" sz="3200" dirty="0"/>
              <a:t> </a:t>
            </a:r>
            <a:r>
              <a:rPr sz="3200" dirty="0"/>
              <a:t>Results: Dynamic disturbance rejection</a:t>
            </a:r>
          </a:p>
        </p:txBody>
      </p:sp>
      <p:sp>
        <p:nvSpPr>
          <p:cNvPr id="221" name="Shape 221"/>
          <p:cNvSpPr>
            <a:spLocks noGrp="1"/>
          </p:cNvSpPr>
          <p:nvPr>
            <p:ph type="sldNum" sz="quarter" idx="2"/>
          </p:nvPr>
        </p:nvSpPr>
        <p:spPr>
          <a:xfrm>
            <a:off x="-315989" y="6491722"/>
            <a:ext cx="731600" cy="524801"/>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p>
            <a:pPr lvl="0">
              <a:defRPr sz="1800">
                <a:solidFill>
                  <a:srgbClr val="000000"/>
                </a:solidFill>
              </a:defRPr>
            </a:pPr>
            <a:fld id="{86CB4B4D-7CA3-9044-876B-883B54F8677D}" type="slidenum">
              <a:rPr sz="1333">
                <a:solidFill>
                  <a:srgbClr val="595959"/>
                </a:solidFill>
              </a:rPr>
              <a:t>40</a:t>
            </a:fld>
            <a:endParaRPr sz="1333">
              <a:solidFill>
                <a:srgbClr val="595959"/>
              </a:solidFill>
            </a:endParaRPr>
          </a:p>
        </p:txBody>
      </p:sp>
      <p:sp>
        <p:nvSpPr>
          <p:cNvPr id="222" name="Shape 222"/>
          <p:cNvSpPr/>
          <p:nvPr/>
        </p:nvSpPr>
        <p:spPr>
          <a:xfrm>
            <a:off x="0" y="5986799"/>
            <a:ext cx="12192000" cy="697713"/>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467" i="1" u="sng">
                <a:solidFill>
                  <a:srgbClr val="999999"/>
                </a:solidFill>
              </a:rPr>
              <a:t>Sequence parameters</a:t>
            </a:r>
            <a:r>
              <a:rPr sz="1467" i="1">
                <a:solidFill>
                  <a:srgbClr val="999999"/>
                </a:solidFill>
              </a:rPr>
              <a:t>:  EPI GRE sagittal, 3mm slices ascending, 1.6mm in-plane, matrix 128x128x20, 1302 Hz/pix, 0.94 echo spacing, 6/8 partial Fourier, TE=37 ms, TR=9000 ms </a:t>
            </a:r>
          </a:p>
        </p:txBody>
      </p:sp>
      <p:grpSp>
        <p:nvGrpSpPr>
          <p:cNvPr id="225" name="Group 225"/>
          <p:cNvGrpSpPr/>
          <p:nvPr/>
        </p:nvGrpSpPr>
        <p:grpSpPr>
          <a:xfrm>
            <a:off x="203199" y="2235199"/>
            <a:ext cx="2133603" cy="2743203"/>
            <a:chOff x="0" y="0"/>
            <a:chExt cx="1600200" cy="2057400"/>
          </a:xfrm>
        </p:grpSpPr>
        <p:sp>
          <p:nvSpPr>
            <p:cNvPr id="223" name="Shape 223"/>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EEEEEE"/>
            </a:solidFill>
            <a:ln w="12700" cap="flat">
              <a:noFill/>
              <a:miter lim="400000"/>
            </a:ln>
            <a:effectLst/>
          </p:spPr>
          <p:txBody>
            <a:bodyPr wrap="square" lIns="0" tIns="0" rIns="0" bIns="0" numCol="1" anchor="ctr">
              <a:noAutofit/>
            </a:bodyPr>
            <a:lstStyle/>
            <a:p>
              <a:pPr lvl="0"/>
              <a:endParaRPr sz="2400"/>
            </a:p>
          </p:txBody>
        </p:sp>
        <p:sp>
          <p:nvSpPr>
            <p:cNvPr id="224" name="Shape 224"/>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595959"/>
              </a:solidFill>
              <a:prstDash val="solid"/>
              <a:round/>
            </a:ln>
            <a:effectLst/>
          </p:spPr>
          <p:txBody>
            <a:bodyPr wrap="square" lIns="0" tIns="0" rIns="0" bIns="0" numCol="1" anchor="ctr">
              <a:noAutofit/>
            </a:bodyPr>
            <a:lstStyle/>
            <a:p>
              <a:pPr lvl="0"/>
              <a:endParaRPr sz="2400"/>
            </a:p>
          </p:txBody>
        </p:sp>
      </p:grpSp>
      <p:sp>
        <p:nvSpPr>
          <p:cNvPr id="226" name="Shape 226"/>
          <p:cNvSpPr/>
          <p:nvPr/>
        </p:nvSpPr>
        <p:spPr>
          <a:xfrm>
            <a:off x="85667" y="3765133"/>
            <a:ext cx="2193200" cy="106801"/>
          </a:xfrm>
          <a:prstGeom prst="rect">
            <a:avLst/>
          </a:prstGeom>
          <a:solidFill>
            <a:srgbClr val="EEEEEE"/>
          </a:solidFill>
          <a:ln>
            <a:solidFill>
              <a:srgbClr val="595959"/>
            </a:solidFill>
            <a:round/>
          </a:ln>
        </p:spPr>
        <p:txBody>
          <a:bodyPr lIns="0" tIns="0" rIns="0" bIns="0" anchor="ctr"/>
          <a:lstStyle/>
          <a:p>
            <a:pPr lvl="0"/>
            <a:endParaRPr sz="2400"/>
          </a:p>
        </p:txBody>
      </p:sp>
      <p:pic>
        <p:nvPicPr>
          <p:cNvPr id="227" name="image23.png"/>
          <p:cNvPicPr/>
          <p:nvPr/>
        </p:nvPicPr>
        <p:blipFill>
          <a:blip r:embed="rId2">
            <a:alphaModFix amt="34000"/>
            <a:extLst/>
          </a:blip>
          <a:srcRect l="3331" t="7447" r="50002" b="43136"/>
          <a:stretch>
            <a:fillRect/>
          </a:stretch>
        </p:blipFill>
        <p:spPr>
          <a:xfrm>
            <a:off x="1524000" y="3265482"/>
            <a:ext cx="1524000" cy="203201"/>
          </a:xfrm>
          <a:prstGeom prst="rect">
            <a:avLst/>
          </a:prstGeom>
          <a:ln w="12700">
            <a:miter lim="400000"/>
          </a:ln>
        </p:spPr>
      </p:pic>
      <p:sp>
        <p:nvSpPr>
          <p:cNvPr id="228" name="Shape 228"/>
          <p:cNvSpPr/>
          <p:nvPr/>
        </p:nvSpPr>
        <p:spPr>
          <a:xfrm>
            <a:off x="2844800" y="3184617"/>
            <a:ext cx="711200" cy="406401"/>
          </a:xfrm>
          <a:prstGeom prst="rect">
            <a:avLst/>
          </a:prstGeom>
          <a:solidFill>
            <a:srgbClr val="6AA84F"/>
          </a:solidFill>
          <a:ln>
            <a:solidFill>
              <a:srgbClr val="595959"/>
            </a:solidFill>
            <a:round/>
          </a:ln>
        </p:spPr>
        <p:txBody>
          <a:bodyPr lIns="0" tIns="0" rIns="0" bIns="0" anchor="ctr"/>
          <a:lstStyle/>
          <a:p>
            <a:pPr lvl="0"/>
            <a:endParaRPr sz="2400"/>
          </a:p>
        </p:txBody>
      </p:sp>
      <p:sp>
        <p:nvSpPr>
          <p:cNvPr id="229" name="Shape 229"/>
          <p:cNvSpPr/>
          <p:nvPr/>
        </p:nvSpPr>
        <p:spPr>
          <a:xfrm rot="16200000">
            <a:off x="1359466" y="3449634"/>
            <a:ext cx="470801" cy="160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EEEEE"/>
          </a:solidFill>
          <a:ln w="19050">
            <a:solidFill>
              <a:srgbClr val="595959"/>
            </a:solidFill>
            <a:round/>
          </a:ln>
        </p:spPr>
        <p:txBody>
          <a:bodyPr lIns="0" tIns="0" rIns="0" bIns="0" anchor="ctr"/>
          <a:lstStyle/>
          <a:p>
            <a:pPr lvl="0"/>
            <a:endParaRPr sz="2400"/>
          </a:p>
        </p:txBody>
      </p:sp>
      <p:sp>
        <p:nvSpPr>
          <p:cNvPr id="230" name="Shape 230"/>
          <p:cNvSpPr/>
          <p:nvPr/>
        </p:nvSpPr>
        <p:spPr>
          <a:xfrm>
            <a:off x="2438400" y="2782217"/>
            <a:ext cx="17272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300" b="1"/>
            </a:lvl1pPr>
          </a:lstStyle>
          <a:p>
            <a:pPr lvl="0">
              <a:defRPr sz="1800" b="0"/>
            </a:pPr>
            <a:r>
              <a:rPr sz="1733"/>
              <a:t>Current driver</a:t>
            </a:r>
          </a:p>
        </p:txBody>
      </p:sp>
      <p:sp>
        <p:nvSpPr>
          <p:cNvPr id="231" name="Shape 231"/>
          <p:cNvSpPr/>
          <p:nvPr/>
        </p:nvSpPr>
        <p:spPr>
          <a:xfrm>
            <a:off x="203200" y="2442401"/>
            <a:ext cx="1625600"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Single-turn test loop</a:t>
            </a:r>
          </a:p>
        </p:txBody>
      </p:sp>
      <p:sp>
        <p:nvSpPr>
          <p:cNvPr id="232" name="Shape 232"/>
          <p:cNvSpPr/>
          <p:nvPr/>
        </p:nvSpPr>
        <p:spPr>
          <a:xfrm>
            <a:off x="203200" y="4876801"/>
            <a:ext cx="21336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3T scanner bore</a:t>
            </a:r>
          </a:p>
        </p:txBody>
      </p:sp>
      <p:pic>
        <p:nvPicPr>
          <p:cNvPr id="233" name="image15.png"/>
          <p:cNvPicPr/>
          <p:nvPr/>
        </p:nvPicPr>
        <p:blipFill>
          <a:blip r:embed="rId3">
            <a:extLst/>
          </a:blip>
          <a:srcRect l="7337" r="46803"/>
          <a:stretch>
            <a:fillRect/>
          </a:stretch>
        </p:blipFill>
        <p:spPr>
          <a:xfrm>
            <a:off x="6044648" y="1509400"/>
            <a:ext cx="5590768" cy="4194801"/>
          </a:xfrm>
          <a:prstGeom prst="rect">
            <a:avLst/>
          </a:prstGeom>
          <a:ln w="12700">
            <a:miter lim="400000"/>
          </a:ln>
        </p:spPr>
      </p:pic>
      <p:sp>
        <p:nvSpPr>
          <p:cNvPr id="234" name="Shape 234"/>
          <p:cNvSpPr/>
          <p:nvPr/>
        </p:nvSpPr>
        <p:spPr>
          <a:xfrm>
            <a:off x="847584" y="3329144"/>
            <a:ext cx="336801" cy="427201"/>
          </a:xfrm>
          <a:prstGeom prst="star4">
            <a:avLst>
              <a:gd name="adj" fmla="val 12500"/>
            </a:avLst>
          </a:prstGeom>
          <a:solidFill>
            <a:srgbClr val="EEEEEE"/>
          </a:solidFill>
          <a:ln>
            <a:solidFill>
              <a:srgbClr val="595959"/>
            </a:solidFill>
            <a:round/>
          </a:ln>
        </p:spPr>
        <p:txBody>
          <a:bodyPr lIns="0" tIns="0" rIns="0" bIns="0" anchor="ctr"/>
          <a:lstStyle/>
          <a:p>
            <a:pPr lvl="0"/>
            <a:endParaRPr sz="2400"/>
          </a:p>
        </p:txBody>
      </p:sp>
      <p:sp>
        <p:nvSpPr>
          <p:cNvPr id="235" name="Shape 235"/>
          <p:cNvSpPr/>
          <p:nvPr/>
        </p:nvSpPr>
        <p:spPr>
          <a:xfrm>
            <a:off x="203199" y="864984"/>
            <a:ext cx="4587203" cy="1046206"/>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733" b="1"/>
              <a:t>Position test loop 15 cm</a:t>
            </a:r>
            <a:r>
              <a:rPr sz="1733"/>
              <a:t> </a:t>
            </a:r>
            <a:r>
              <a:rPr sz="1733" b="1"/>
              <a:t>from isocenter</a:t>
            </a:r>
            <a:r>
              <a:rPr sz="1733"/>
              <a:t> and oriented for maximum back-EMF caused by EPI readout (z) gradient slewing to maximize flux</a:t>
            </a:r>
          </a:p>
        </p:txBody>
      </p:sp>
      <p:grpSp>
        <p:nvGrpSpPr>
          <p:cNvPr id="238" name="Group 238"/>
          <p:cNvGrpSpPr/>
          <p:nvPr/>
        </p:nvGrpSpPr>
        <p:grpSpPr>
          <a:xfrm>
            <a:off x="7022233" y="1274435"/>
            <a:ext cx="3635604" cy="553955"/>
            <a:chOff x="-1" y="-1"/>
            <a:chExt cx="2726702" cy="415465"/>
          </a:xfrm>
        </p:grpSpPr>
        <p:sp>
          <p:nvSpPr>
            <p:cNvPr id="236" name="Shape 236"/>
            <p:cNvSpPr/>
            <p:nvPr/>
          </p:nvSpPr>
          <p:spPr>
            <a:xfrm>
              <a:off x="-1" y="-1"/>
              <a:ext cx="2726702" cy="393602"/>
            </a:xfrm>
            <a:prstGeom prst="rect">
              <a:avLst/>
            </a:prstGeom>
            <a:solidFill>
              <a:srgbClr val="FFFFFF"/>
            </a:solidFill>
            <a:ln w="12700" cap="flat">
              <a:noFill/>
              <a:miter lim="400000"/>
            </a:ln>
            <a:effectLst/>
          </p:spPr>
          <p:txBody>
            <a:bodyPr wrap="square" lIns="0" tIns="0" rIns="0" bIns="0" numCol="1" anchor="t">
              <a:noAutofit/>
            </a:bodyPr>
            <a:lstStyle/>
            <a:p>
              <a:pPr lvl="0" algn="ctr"/>
              <a:endParaRPr sz="2400"/>
            </a:p>
          </p:txBody>
        </p:sp>
        <p:sp>
          <p:nvSpPr>
            <p:cNvPr id="237" name="Shape 237"/>
            <p:cNvSpPr/>
            <p:nvPr/>
          </p:nvSpPr>
          <p:spPr>
            <a:xfrm>
              <a:off x="-1" y="-1"/>
              <a:ext cx="2726702" cy="4154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t">
              <a:spAutoFit/>
            </a:bodyPr>
            <a:lstStyle>
              <a:lvl1pPr algn="ctr">
                <a:defRPr sz="1500"/>
              </a:lvl1pPr>
            </a:lstStyle>
            <a:p>
              <a:pPr lvl="0">
                <a:defRPr sz="1800"/>
              </a:pPr>
              <a:r>
                <a:rPr sz="2000"/>
                <a:t>Gradient slew disturbance</a:t>
              </a:r>
            </a:p>
          </p:txBody>
        </p:sp>
      </p:grpSp>
    </p:spTree>
    <p:extLst>
      <p:ext uri="{BB962C8B-B14F-4D97-AF65-F5344CB8AC3E}">
        <p14:creationId xmlns:p14="http://schemas.microsoft.com/office/powerpoint/2010/main" val="30833971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title"/>
          </p:nvPr>
        </p:nvSpPr>
        <p:spPr>
          <a:xfrm>
            <a:off x="9200" y="-16235"/>
            <a:ext cx="11956800" cy="763603"/>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lvl1pPr>
              <a:defRPr sz="2300"/>
            </a:lvl1pPr>
          </a:lstStyle>
          <a:p>
            <a:pPr lvl="0">
              <a:defRPr sz="1800"/>
            </a:pPr>
            <a:r>
              <a:rPr lang="en-US" sz="3200" dirty="0"/>
              <a:t> </a:t>
            </a:r>
            <a:r>
              <a:rPr sz="3200" dirty="0"/>
              <a:t>Results: Dynamic disturbance rejection</a:t>
            </a:r>
          </a:p>
        </p:txBody>
      </p:sp>
      <p:sp>
        <p:nvSpPr>
          <p:cNvPr id="241" name="Shape 241"/>
          <p:cNvSpPr>
            <a:spLocks noGrp="1"/>
          </p:cNvSpPr>
          <p:nvPr>
            <p:ph type="sldNum" sz="quarter" idx="2"/>
          </p:nvPr>
        </p:nvSpPr>
        <p:spPr>
          <a:xfrm>
            <a:off x="-315989" y="6491722"/>
            <a:ext cx="731600" cy="524801"/>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p>
            <a:pPr lvl="0">
              <a:defRPr sz="1800">
                <a:solidFill>
                  <a:srgbClr val="000000"/>
                </a:solidFill>
              </a:defRPr>
            </a:pPr>
            <a:fld id="{86CB4B4D-7CA3-9044-876B-883B54F8677D}" type="slidenum">
              <a:rPr sz="1333">
                <a:solidFill>
                  <a:srgbClr val="595959"/>
                </a:solidFill>
              </a:rPr>
              <a:t>41</a:t>
            </a:fld>
            <a:endParaRPr sz="1333">
              <a:solidFill>
                <a:srgbClr val="595959"/>
              </a:solidFill>
            </a:endParaRPr>
          </a:p>
        </p:txBody>
      </p:sp>
      <p:sp>
        <p:nvSpPr>
          <p:cNvPr id="242" name="Shape 242"/>
          <p:cNvSpPr/>
          <p:nvPr/>
        </p:nvSpPr>
        <p:spPr>
          <a:xfrm>
            <a:off x="0" y="5986799"/>
            <a:ext cx="12192000" cy="697713"/>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467" i="1" u="sng">
                <a:solidFill>
                  <a:srgbClr val="999999"/>
                </a:solidFill>
              </a:rPr>
              <a:t>Sequence parameters</a:t>
            </a:r>
            <a:r>
              <a:rPr sz="1467" i="1">
                <a:solidFill>
                  <a:srgbClr val="999999"/>
                </a:solidFill>
              </a:rPr>
              <a:t>:  EPI GRE sagittal, 3mm slices ascending, 1.6mm in-plane, matrix 128x128x20, 1302 Hz/pix, 0.94 echo spacing, 6/8 partial Fourier, TE=37 ms, TR=9000 ms </a:t>
            </a:r>
          </a:p>
        </p:txBody>
      </p:sp>
      <p:grpSp>
        <p:nvGrpSpPr>
          <p:cNvPr id="245" name="Group 245"/>
          <p:cNvGrpSpPr/>
          <p:nvPr/>
        </p:nvGrpSpPr>
        <p:grpSpPr>
          <a:xfrm>
            <a:off x="203199" y="2235199"/>
            <a:ext cx="2133603" cy="2743203"/>
            <a:chOff x="0" y="0"/>
            <a:chExt cx="1600200" cy="2057400"/>
          </a:xfrm>
        </p:grpSpPr>
        <p:sp>
          <p:nvSpPr>
            <p:cNvPr id="243" name="Shape 243"/>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EEEEEE"/>
            </a:solidFill>
            <a:ln w="12700" cap="flat">
              <a:noFill/>
              <a:miter lim="400000"/>
            </a:ln>
            <a:effectLst/>
          </p:spPr>
          <p:txBody>
            <a:bodyPr wrap="square" lIns="0" tIns="0" rIns="0" bIns="0" numCol="1" anchor="ctr">
              <a:noAutofit/>
            </a:bodyPr>
            <a:lstStyle/>
            <a:p>
              <a:pPr lvl="0"/>
              <a:endParaRPr sz="2400"/>
            </a:p>
          </p:txBody>
        </p:sp>
        <p:sp>
          <p:nvSpPr>
            <p:cNvPr id="244" name="Shape 244"/>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595959"/>
              </a:solidFill>
              <a:prstDash val="solid"/>
              <a:round/>
            </a:ln>
            <a:effectLst/>
          </p:spPr>
          <p:txBody>
            <a:bodyPr wrap="square" lIns="0" tIns="0" rIns="0" bIns="0" numCol="1" anchor="ctr">
              <a:noAutofit/>
            </a:bodyPr>
            <a:lstStyle/>
            <a:p>
              <a:pPr lvl="0"/>
              <a:endParaRPr sz="2400"/>
            </a:p>
          </p:txBody>
        </p:sp>
      </p:grpSp>
      <p:sp>
        <p:nvSpPr>
          <p:cNvPr id="246" name="Shape 246"/>
          <p:cNvSpPr/>
          <p:nvPr/>
        </p:nvSpPr>
        <p:spPr>
          <a:xfrm>
            <a:off x="85667" y="3765133"/>
            <a:ext cx="2193200" cy="106801"/>
          </a:xfrm>
          <a:prstGeom prst="rect">
            <a:avLst/>
          </a:prstGeom>
          <a:solidFill>
            <a:srgbClr val="EEEEEE"/>
          </a:solidFill>
          <a:ln>
            <a:solidFill>
              <a:srgbClr val="595959"/>
            </a:solidFill>
            <a:round/>
          </a:ln>
        </p:spPr>
        <p:txBody>
          <a:bodyPr lIns="0" tIns="0" rIns="0" bIns="0" anchor="ctr"/>
          <a:lstStyle/>
          <a:p>
            <a:pPr lvl="0"/>
            <a:endParaRPr sz="2400"/>
          </a:p>
        </p:txBody>
      </p:sp>
      <p:pic>
        <p:nvPicPr>
          <p:cNvPr id="247" name="image23.png"/>
          <p:cNvPicPr/>
          <p:nvPr/>
        </p:nvPicPr>
        <p:blipFill>
          <a:blip r:embed="rId2">
            <a:alphaModFix amt="34000"/>
            <a:extLst/>
          </a:blip>
          <a:srcRect l="3331" t="7447" r="50002" b="43136"/>
          <a:stretch>
            <a:fillRect/>
          </a:stretch>
        </p:blipFill>
        <p:spPr>
          <a:xfrm>
            <a:off x="1524000" y="3265482"/>
            <a:ext cx="1524000" cy="203201"/>
          </a:xfrm>
          <a:prstGeom prst="rect">
            <a:avLst/>
          </a:prstGeom>
          <a:ln w="12700">
            <a:miter lim="400000"/>
          </a:ln>
        </p:spPr>
      </p:pic>
      <p:sp>
        <p:nvSpPr>
          <p:cNvPr id="248" name="Shape 248"/>
          <p:cNvSpPr/>
          <p:nvPr/>
        </p:nvSpPr>
        <p:spPr>
          <a:xfrm>
            <a:off x="2844800" y="3184617"/>
            <a:ext cx="711200" cy="406401"/>
          </a:xfrm>
          <a:prstGeom prst="rect">
            <a:avLst/>
          </a:prstGeom>
          <a:solidFill>
            <a:srgbClr val="6AA84F"/>
          </a:solidFill>
          <a:ln>
            <a:solidFill>
              <a:srgbClr val="595959"/>
            </a:solidFill>
            <a:round/>
          </a:ln>
        </p:spPr>
        <p:txBody>
          <a:bodyPr lIns="0" tIns="0" rIns="0" bIns="0" anchor="ctr"/>
          <a:lstStyle/>
          <a:p>
            <a:pPr lvl="0"/>
            <a:endParaRPr sz="2400"/>
          </a:p>
        </p:txBody>
      </p:sp>
      <p:sp>
        <p:nvSpPr>
          <p:cNvPr id="249" name="Shape 249"/>
          <p:cNvSpPr/>
          <p:nvPr/>
        </p:nvSpPr>
        <p:spPr>
          <a:xfrm rot="16200000">
            <a:off x="1359466" y="3449634"/>
            <a:ext cx="470801" cy="160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EEEEE"/>
          </a:solidFill>
          <a:ln w="19050">
            <a:solidFill>
              <a:srgbClr val="595959"/>
            </a:solidFill>
            <a:round/>
          </a:ln>
        </p:spPr>
        <p:txBody>
          <a:bodyPr lIns="0" tIns="0" rIns="0" bIns="0" anchor="ctr"/>
          <a:lstStyle/>
          <a:p>
            <a:pPr lvl="0"/>
            <a:endParaRPr sz="2400"/>
          </a:p>
        </p:txBody>
      </p:sp>
      <p:sp>
        <p:nvSpPr>
          <p:cNvPr id="250" name="Shape 250"/>
          <p:cNvSpPr/>
          <p:nvPr/>
        </p:nvSpPr>
        <p:spPr>
          <a:xfrm>
            <a:off x="2438400" y="2782217"/>
            <a:ext cx="17272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300" b="1"/>
            </a:lvl1pPr>
          </a:lstStyle>
          <a:p>
            <a:pPr lvl="0">
              <a:defRPr sz="1800" b="0"/>
            </a:pPr>
            <a:r>
              <a:rPr sz="1733"/>
              <a:t>Current driver</a:t>
            </a:r>
          </a:p>
        </p:txBody>
      </p:sp>
      <p:sp>
        <p:nvSpPr>
          <p:cNvPr id="251" name="Shape 251"/>
          <p:cNvSpPr/>
          <p:nvPr/>
        </p:nvSpPr>
        <p:spPr>
          <a:xfrm>
            <a:off x="203200" y="2442401"/>
            <a:ext cx="1625600"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Single-turn test loop</a:t>
            </a:r>
          </a:p>
        </p:txBody>
      </p:sp>
      <p:sp>
        <p:nvSpPr>
          <p:cNvPr id="252" name="Shape 252"/>
          <p:cNvSpPr/>
          <p:nvPr/>
        </p:nvSpPr>
        <p:spPr>
          <a:xfrm>
            <a:off x="203200" y="4876801"/>
            <a:ext cx="21336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3T scanner bore</a:t>
            </a:r>
          </a:p>
        </p:txBody>
      </p:sp>
      <p:pic>
        <p:nvPicPr>
          <p:cNvPr id="253" name="image20.png"/>
          <p:cNvPicPr/>
          <p:nvPr/>
        </p:nvPicPr>
        <p:blipFill>
          <a:blip r:embed="rId3">
            <a:extLst/>
          </a:blip>
          <a:stretch>
            <a:fillRect/>
          </a:stretch>
        </p:blipFill>
        <p:spPr>
          <a:xfrm>
            <a:off x="5488066" y="1207149"/>
            <a:ext cx="6703933" cy="4645368"/>
          </a:xfrm>
          <a:prstGeom prst="rect">
            <a:avLst/>
          </a:prstGeom>
          <a:ln w="12700">
            <a:miter lim="400000"/>
          </a:ln>
        </p:spPr>
      </p:pic>
      <p:grpSp>
        <p:nvGrpSpPr>
          <p:cNvPr id="256" name="Group 256"/>
          <p:cNvGrpSpPr/>
          <p:nvPr/>
        </p:nvGrpSpPr>
        <p:grpSpPr>
          <a:xfrm>
            <a:off x="6440066" y="986594"/>
            <a:ext cx="5002804" cy="553955"/>
            <a:chOff x="-1" y="-1"/>
            <a:chExt cx="3752102" cy="415465"/>
          </a:xfrm>
        </p:grpSpPr>
        <p:sp>
          <p:nvSpPr>
            <p:cNvPr id="254" name="Shape 254"/>
            <p:cNvSpPr/>
            <p:nvPr/>
          </p:nvSpPr>
          <p:spPr>
            <a:xfrm>
              <a:off x="-1" y="-1"/>
              <a:ext cx="3752102" cy="393602"/>
            </a:xfrm>
            <a:prstGeom prst="rect">
              <a:avLst/>
            </a:prstGeom>
            <a:solidFill>
              <a:srgbClr val="FFFFFF"/>
            </a:solidFill>
            <a:ln w="12700" cap="flat">
              <a:noFill/>
              <a:miter lim="400000"/>
            </a:ln>
            <a:effectLst/>
          </p:spPr>
          <p:txBody>
            <a:bodyPr wrap="square" lIns="0" tIns="0" rIns="0" bIns="0" numCol="1" anchor="t">
              <a:noAutofit/>
            </a:bodyPr>
            <a:lstStyle/>
            <a:p>
              <a:pPr lvl="0" algn="ctr"/>
              <a:endParaRPr sz="2400"/>
            </a:p>
          </p:txBody>
        </p:sp>
        <p:sp>
          <p:nvSpPr>
            <p:cNvPr id="255" name="Shape 255"/>
            <p:cNvSpPr/>
            <p:nvPr/>
          </p:nvSpPr>
          <p:spPr>
            <a:xfrm>
              <a:off x="-1" y="-1"/>
              <a:ext cx="3752102" cy="4154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t">
              <a:spAutoFit/>
            </a:bodyPr>
            <a:lstStyle>
              <a:lvl1pPr algn="ctr">
                <a:defRPr sz="1500"/>
              </a:lvl1pPr>
            </a:lstStyle>
            <a:p>
              <a:pPr lvl="0">
                <a:defRPr sz="1800"/>
              </a:pPr>
              <a:r>
                <a:rPr sz="2000"/>
                <a:t>Shim current during gradient switching</a:t>
              </a:r>
            </a:p>
          </p:txBody>
        </p:sp>
      </p:grpSp>
      <p:sp>
        <p:nvSpPr>
          <p:cNvPr id="257" name="Shape 257"/>
          <p:cNvSpPr/>
          <p:nvPr/>
        </p:nvSpPr>
        <p:spPr>
          <a:xfrm>
            <a:off x="203200" y="776700"/>
            <a:ext cx="68176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300" b="1"/>
            </a:lvl1pPr>
          </a:lstStyle>
          <a:p>
            <a:pPr lvl="0">
              <a:defRPr sz="1800" b="0"/>
            </a:pPr>
            <a:r>
              <a:rPr sz="1733"/>
              <a:t>Closed loop controller rejects gradient slew</a:t>
            </a:r>
          </a:p>
        </p:txBody>
      </p:sp>
      <p:sp>
        <p:nvSpPr>
          <p:cNvPr id="258" name="Shape 258"/>
          <p:cNvSpPr/>
          <p:nvPr/>
        </p:nvSpPr>
        <p:spPr>
          <a:xfrm>
            <a:off x="847584" y="3329144"/>
            <a:ext cx="336801" cy="427201"/>
          </a:xfrm>
          <a:prstGeom prst="star4">
            <a:avLst>
              <a:gd name="adj" fmla="val 12500"/>
            </a:avLst>
          </a:prstGeom>
          <a:solidFill>
            <a:srgbClr val="EEEEEE"/>
          </a:solidFill>
          <a:ln>
            <a:solidFill>
              <a:srgbClr val="595959"/>
            </a:solidFill>
            <a:round/>
          </a:ln>
        </p:spPr>
        <p:txBody>
          <a:bodyPr lIns="0" tIns="0" rIns="0" bIns="0" anchor="ctr"/>
          <a:lstStyle/>
          <a:p>
            <a:pPr lvl="0"/>
            <a:endParaRPr sz="2400"/>
          </a:p>
        </p:txBody>
      </p:sp>
    </p:spTree>
    <p:extLst>
      <p:ext uri="{BB962C8B-B14F-4D97-AF65-F5344CB8AC3E}">
        <p14:creationId xmlns:p14="http://schemas.microsoft.com/office/powerpoint/2010/main" val="387600215"/>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20.png"/>
          <p:cNvPicPr/>
          <p:nvPr/>
        </p:nvPicPr>
        <p:blipFill>
          <a:blip r:embed="rId2">
            <a:extLst/>
          </a:blip>
          <a:stretch>
            <a:fillRect/>
          </a:stretch>
        </p:blipFill>
        <p:spPr>
          <a:xfrm>
            <a:off x="5488066" y="1207149"/>
            <a:ext cx="6703933" cy="4645368"/>
          </a:xfrm>
          <a:prstGeom prst="rect">
            <a:avLst/>
          </a:prstGeom>
          <a:ln w="12700">
            <a:miter lim="400000"/>
          </a:ln>
        </p:spPr>
      </p:pic>
      <p:sp>
        <p:nvSpPr>
          <p:cNvPr id="261" name="Shape 261"/>
          <p:cNvSpPr>
            <a:spLocks noGrp="1"/>
          </p:cNvSpPr>
          <p:nvPr>
            <p:ph type="title"/>
          </p:nvPr>
        </p:nvSpPr>
        <p:spPr>
          <a:xfrm>
            <a:off x="9200" y="-16235"/>
            <a:ext cx="11956800" cy="763603"/>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lvl1pPr>
              <a:defRPr sz="2300"/>
            </a:lvl1pPr>
          </a:lstStyle>
          <a:p>
            <a:pPr lvl="0">
              <a:defRPr sz="1800"/>
            </a:pPr>
            <a:r>
              <a:rPr lang="en-US" sz="3200" dirty="0"/>
              <a:t> </a:t>
            </a:r>
            <a:r>
              <a:rPr sz="3200" dirty="0"/>
              <a:t>Results: Dynamic disturbance rejection</a:t>
            </a:r>
          </a:p>
        </p:txBody>
      </p:sp>
      <p:sp>
        <p:nvSpPr>
          <p:cNvPr id="262" name="Shape 262"/>
          <p:cNvSpPr>
            <a:spLocks noGrp="1"/>
          </p:cNvSpPr>
          <p:nvPr>
            <p:ph type="sldNum" sz="quarter" idx="2"/>
          </p:nvPr>
        </p:nvSpPr>
        <p:spPr>
          <a:xfrm>
            <a:off x="-315989" y="6491722"/>
            <a:ext cx="731600" cy="524801"/>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p>
            <a:pPr lvl="0">
              <a:defRPr sz="1800">
                <a:solidFill>
                  <a:srgbClr val="000000"/>
                </a:solidFill>
              </a:defRPr>
            </a:pPr>
            <a:fld id="{86CB4B4D-7CA3-9044-876B-883B54F8677D}" type="slidenum">
              <a:rPr sz="1333">
                <a:solidFill>
                  <a:srgbClr val="595959"/>
                </a:solidFill>
              </a:rPr>
              <a:t>42</a:t>
            </a:fld>
            <a:endParaRPr sz="1333">
              <a:solidFill>
                <a:srgbClr val="595959"/>
              </a:solidFill>
            </a:endParaRPr>
          </a:p>
        </p:txBody>
      </p:sp>
      <p:sp>
        <p:nvSpPr>
          <p:cNvPr id="263" name="Shape 263"/>
          <p:cNvSpPr/>
          <p:nvPr/>
        </p:nvSpPr>
        <p:spPr>
          <a:xfrm>
            <a:off x="0" y="5986799"/>
            <a:ext cx="12192000" cy="697713"/>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467" i="1" u="sng">
                <a:solidFill>
                  <a:srgbClr val="999999"/>
                </a:solidFill>
              </a:rPr>
              <a:t>Sequence parameters</a:t>
            </a:r>
            <a:r>
              <a:rPr sz="1467" i="1">
                <a:solidFill>
                  <a:srgbClr val="999999"/>
                </a:solidFill>
              </a:rPr>
              <a:t>:  EPI GRE sagittal, 3mm slices ascending, 1.6mm in-plane, matrix 128x128x20, 1302 Hz/pix, 0.94 echo spacing, 6/8 partial Fourier, TE=37 ms, TR=9000 ms </a:t>
            </a:r>
          </a:p>
        </p:txBody>
      </p:sp>
      <p:grpSp>
        <p:nvGrpSpPr>
          <p:cNvPr id="266" name="Group 266"/>
          <p:cNvGrpSpPr/>
          <p:nvPr/>
        </p:nvGrpSpPr>
        <p:grpSpPr>
          <a:xfrm>
            <a:off x="203199" y="2235199"/>
            <a:ext cx="2133603" cy="2743203"/>
            <a:chOff x="0" y="0"/>
            <a:chExt cx="1600200" cy="2057400"/>
          </a:xfrm>
        </p:grpSpPr>
        <p:sp>
          <p:nvSpPr>
            <p:cNvPr id="264" name="Shape 264"/>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EEEEEE"/>
            </a:solidFill>
            <a:ln w="12700" cap="flat">
              <a:noFill/>
              <a:miter lim="400000"/>
            </a:ln>
            <a:effectLst/>
          </p:spPr>
          <p:txBody>
            <a:bodyPr wrap="square" lIns="0" tIns="0" rIns="0" bIns="0" numCol="1" anchor="ctr">
              <a:noAutofit/>
            </a:bodyPr>
            <a:lstStyle/>
            <a:p>
              <a:pPr lvl="0"/>
              <a:endParaRPr sz="2400"/>
            </a:p>
          </p:txBody>
        </p:sp>
        <p:sp>
          <p:nvSpPr>
            <p:cNvPr id="265" name="Shape 265"/>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595959"/>
              </a:solidFill>
              <a:prstDash val="solid"/>
              <a:round/>
            </a:ln>
            <a:effectLst/>
          </p:spPr>
          <p:txBody>
            <a:bodyPr wrap="square" lIns="0" tIns="0" rIns="0" bIns="0" numCol="1" anchor="ctr">
              <a:noAutofit/>
            </a:bodyPr>
            <a:lstStyle/>
            <a:p>
              <a:pPr lvl="0"/>
              <a:endParaRPr sz="2400"/>
            </a:p>
          </p:txBody>
        </p:sp>
      </p:grpSp>
      <p:sp>
        <p:nvSpPr>
          <p:cNvPr id="267" name="Shape 267"/>
          <p:cNvSpPr/>
          <p:nvPr/>
        </p:nvSpPr>
        <p:spPr>
          <a:xfrm>
            <a:off x="85667" y="3765133"/>
            <a:ext cx="2193200" cy="106801"/>
          </a:xfrm>
          <a:prstGeom prst="rect">
            <a:avLst/>
          </a:prstGeom>
          <a:solidFill>
            <a:srgbClr val="EEEEEE"/>
          </a:solidFill>
          <a:ln>
            <a:solidFill>
              <a:srgbClr val="595959"/>
            </a:solidFill>
            <a:round/>
          </a:ln>
        </p:spPr>
        <p:txBody>
          <a:bodyPr lIns="0" tIns="0" rIns="0" bIns="0" anchor="ctr"/>
          <a:lstStyle/>
          <a:p>
            <a:pPr lvl="0"/>
            <a:endParaRPr sz="2400"/>
          </a:p>
        </p:txBody>
      </p:sp>
      <p:pic>
        <p:nvPicPr>
          <p:cNvPr id="268" name="image23.png"/>
          <p:cNvPicPr/>
          <p:nvPr/>
        </p:nvPicPr>
        <p:blipFill>
          <a:blip r:embed="rId3">
            <a:alphaModFix amt="34000"/>
            <a:extLst/>
          </a:blip>
          <a:srcRect l="3331" t="7447" r="50002" b="43136"/>
          <a:stretch>
            <a:fillRect/>
          </a:stretch>
        </p:blipFill>
        <p:spPr>
          <a:xfrm>
            <a:off x="1524000" y="3265482"/>
            <a:ext cx="1524000" cy="203201"/>
          </a:xfrm>
          <a:prstGeom prst="rect">
            <a:avLst/>
          </a:prstGeom>
          <a:ln w="12700">
            <a:miter lim="400000"/>
          </a:ln>
        </p:spPr>
      </p:pic>
      <p:sp>
        <p:nvSpPr>
          <p:cNvPr id="269" name="Shape 269"/>
          <p:cNvSpPr/>
          <p:nvPr/>
        </p:nvSpPr>
        <p:spPr>
          <a:xfrm>
            <a:off x="2844800" y="3184617"/>
            <a:ext cx="711200" cy="406401"/>
          </a:xfrm>
          <a:prstGeom prst="rect">
            <a:avLst/>
          </a:prstGeom>
          <a:solidFill>
            <a:srgbClr val="6AA84F"/>
          </a:solidFill>
          <a:ln>
            <a:solidFill>
              <a:srgbClr val="595959"/>
            </a:solidFill>
            <a:round/>
          </a:ln>
        </p:spPr>
        <p:txBody>
          <a:bodyPr lIns="0" tIns="0" rIns="0" bIns="0" anchor="ctr"/>
          <a:lstStyle/>
          <a:p>
            <a:pPr lvl="0"/>
            <a:endParaRPr sz="2400"/>
          </a:p>
        </p:txBody>
      </p:sp>
      <p:sp>
        <p:nvSpPr>
          <p:cNvPr id="270" name="Shape 270"/>
          <p:cNvSpPr/>
          <p:nvPr/>
        </p:nvSpPr>
        <p:spPr>
          <a:xfrm rot="16200000">
            <a:off x="1359466" y="3449634"/>
            <a:ext cx="470801" cy="160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EEEEE"/>
          </a:solidFill>
          <a:ln w="19050">
            <a:solidFill>
              <a:srgbClr val="595959"/>
            </a:solidFill>
            <a:round/>
          </a:ln>
        </p:spPr>
        <p:txBody>
          <a:bodyPr lIns="0" tIns="0" rIns="0" bIns="0" anchor="ctr"/>
          <a:lstStyle/>
          <a:p>
            <a:pPr lvl="0"/>
            <a:endParaRPr sz="2400"/>
          </a:p>
        </p:txBody>
      </p:sp>
      <p:sp>
        <p:nvSpPr>
          <p:cNvPr id="271" name="Shape 271"/>
          <p:cNvSpPr/>
          <p:nvPr/>
        </p:nvSpPr>
        <p:spPr>
          <a:xfrm>
            <a:off x="2438400" y="2782217"/>
            <a:ext cx="17272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300" b="1"/>
            </a:lvl1pPr>
          </a:lstStyle>
          <a:p>
            <a:pPr lvl="0">
              <a:defRPr sz="1800" b="0"/>
            </a:pPr>
            <a:r>
              <a:rPr sz="1733"/>
              <a:t>Current driver</a:t>
            </a:r>
          </a:p>
        </p:txBody>
      </p:sp>
      <p:sp>
        <p:nvSpPr>
          <p:cNvPr id="272" name="Shape 272"/>
          <p:cNvSpPr/>
          <p:nvPr/>
        </p:nvSpPr>
        <p:spPr>
          <a:xfrm>
            <a:off x="203200" y="2442401"/>
            <a:ext cx="1625600"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Single-turn test loop</a:t>
            </a:r>
          </a:p>
        </p:txBody>
      </p:sp>
      <p:sp>
        <p:nvSpPr>
          <p:cNvPr id="273" name="Shape 273"/>
          <p:cNvSpPr/>
          <p:nvPr/>
        </p:nvSpPr>
        <p:spPr>
          <a:xfrm>
            <a:off x="203200" y="4876801"/>
            <a:ext cx="21336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3T scanner bore</a:t>
            </a:r>
          </a:p>
        </p:txBody>
      </p:sp>
      <p:sp>
        <p:nvSpPr>
          <p:cNvPr id="274" name="Shape 274"/>
          <p:cNvSpPr/>
          <p:nvPr/>
        </p:nvSpPr>
        <p:spPr>
          <a:xfrm>
            <a:off x="7624833" y="2548966"/>
            <a:ext cx="3796801" cy="470801"/>
          </a:xfrm>
          <a:prstGeom prst="rect">
            <a:avLst/>
          </a:prstGeom>
          <a:ln w="25400">
            <a:solidFill/>
            <a:round/>
          </a:ln>
        </p:spPr>
        <p:txBody>
          <a:bodyPr lIns="0" tIns="0" rIns="0" bIns="0" anchor="ctr"/>
          <a:lstStyle/>
          <a:p>
            <a:pPr lvl="0"/>
            <a:endParaRPr sz="2400"/>
          </a:p>
        </p:txBody>
      </p:sp>
      <p:sp>
        <p:nvSpPr>
          <p:cNvPr id="275" name="Shape 275"/>
          <p:cNvSpPr/>
          <p:nvPr/>
        </p:nvSpPr>
        <p:spPr>
          <a:xfrm>
            <a:off x="8622691" y="3047326"/>
            <a:ext cx="1827200" cy="102001"/>
          </a:xfrm>
          <a:prstGeom prst="rect">
            <a:avLst/>
          </a:prstGeom>
          <a:solidFill>
            <a:srgbClr val="FFFFFF"/>
          </a:solidFill>
          <a:ln w="12700">
            <a:miter lim="400000"/>
          </a:ln>
        </p:spPr>
        <p:txBody>
          <a:bodyPr lIns="0" tIns="0" rIns="0" bIns="0" anchor="ctr"/>
          <a:lstStyle/>
          <a:p>
            <a:pPr lvl="0"/>
            <a:endParaRPr sz="2400"/>
          </a:p>
        </p:txBody>
      </p:sp>
      <p:sp>
        <p:nvSpPr>
          <p:cNvPr id="276" name="Shape 276"/>
          <p:cNvSpPr/>
          <p:nvPr/>
        </p:nvSpPr>
        <p:spPr>
          <a:xfrm>
            <a:off x="847584" y="3329144"/>
            <a:ext cx="336801" cy="427201"/>
          </a:xfrm>
          <a:prstGeom prst="star4">
            <a:avLst>
              <a:gd name="adj" fmla="val 12500"/>
            </a:avLst>
          </a:prstGeom>
          <a:solidFill>
            <a:srgbClr val="EEEEEE"/>
          </a:solidFill>
          <a:ln>
            <a:solidFill>
              <a:srgbClr val="595959"/>
            </a:solidFill>
            <a:round/>
          </a:ln>
        </p:spPr>
        <p:txBody>
          <a:bodyPr lIns="0" tIns="0" rIns="0" bIns="0" anchor="ctr"/>
          <a:lstStyle/>
          <a:p>
            <a:pPr lvl="0"/>
            <a:endParaRPr sz="2400"/>
          </a:p>
        </p:txBody>
      </p:sp>
      <p:grpSp>
        <p:nvGrpSpPr>
          <p:cNvPr id="279" name="Group 279"/>
          <p:cNvGrpSpPr/>
          <p:nvPr/>
        </p:nvGrpSpPr>
        <p:grpSpPr>
          <a:xfrm>
            <a:off x="6440066" y="986594"/>
            <a:ext cx="5002804" cy="553955"/>
            <a:chOff x="-1" y="-1"/>
            <a:chExt cx="3752102" cy="415465"/>
          </a:xfrm>
        </p:grpSpPr>
        <p:sp>
          <p:nvSpPr>
            <p:cNvPr id="277" name="Shape 277"/>
            <p:cNvSpPr/>
            <p:nvPr/>
          </p:nvSpPr>
          <p:spPr>
            <a:xfrm>
              <a:off x="-1" y="-1"/>
              <a:ext cx="3752102" cy="393602"/>
            </a:xfrm>
            <a:prstGeom prst="rect">
              <a:avLst/>
            </a:prstGeom>
            <a:solidFill>
              <a:srgbClr val="FFFFFF"/>
            </a:solidFill>
            <a:ln w="12700" cap="flat">
              <a:noFill/>
              <a:miter lim="400000"/>
            </a:ln>
            <a:effectLst/>
          </p:spPr>
          <p:txBody>
            <a:bodyPr wrap="square" lIns="0" tIns="0" rIns="0" bIns="0" numCol="1" anchor="t">
              <a:noAutofit/>
            </a:bodyPr>
            <a:lstStyle/>
            <a:p>
              <a:pPr lvl="0" algn="ctr"/>
              <a:endParaRPr sz="2400"/>
            </a:p>
          </p:txBody>
        </p:sp>
        <p:sp>
          <p:nvSpPr>
            <p:cNvPr id="278" name="Shape 278"/>
            <p:cNvSpPr/>
            <p:nvPr/>
          </p:nvSpPr>
          <p:spPr>
            <a:xfrm>
              <a:off x="-1" y="-1"/>
              <a:ext cx="3752102" cy="4154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t">
              <a:spAutoFit/>
            </a:bodyPr>
            <a:lstStyle>
              <a:lvl1pPr algn="ctr">
                <a:defRPr sz="1500"/>
              </a:lvl1pPr>
            </a:lstStyle>
            <a:p>
              <a:pPr lvl="0">
                <a:defRPr sz="1800"/>
              </a:pPr>
              <a:r>
                <a:rPr sz="2000"/>
                <a:t>Shim current during gradient switching</a:t>
              </a:r>
            </a:p>
          </p:txBody>
        </p:sp>
      </p:grpSp>
      <p:sp>
        <p:nvSpPr>
          <p:cNvPr id="280" name="Shape 280"/>
          <p:cNvSpPr/>
          <p:nvPr/>
        </p:nvSpPr>
        <p:spPr>
          <a:xfrm>
            <a:off x="203200" y="776700"/>
            <a:ext cx="68176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300" b="1"/>
            </a:lvl1pPr>
          </a:lstStyle>
          <a:p>
            <a:pPr lvl="0">
              <a:defRPr sz="1800" b="0"/>
            </a:pPr>
            <a:r>
              <a:rPr sz="1733"/>
              <a:t>Closed loop controller rejects gradient slew</a:t>
            </a:r>
          </a:p>
        </p:txBody>
      </p:sp>
      <p:sp>
        <p:nvSpPr>
          <p:cNvPr id="281" name="Shape 281"/>
          <p:cNvSpPr/>
          <p:nvPr/>
        </p:nvSpPr>
        <p:spPr>
          <a:xfrm flipV="1">
            <a:off x="4067417" y="2554751"/>
            <a:ext cx="3557276" cy="739012"/>
          </a:xfrm>
          <a:prstGeom prst="line">
            <a:avLst/>
          </a:prstGeom>
          <a:ln w="25400">
            <a:solidFill>
              <a:srgbClr val="212121"/>
            </a:solidFill>
            <a:custDash>
              <a:ds d="200000" sp="200000"/>
            </a:custDash>
            <a:miter lim="400000"/>
          </a:ln>
        </p:spPr>
        <p:txBody>
          <a:bodyPr lIns="0" tIns="0" rIns="0" bIns="0"/>
          <a:lstStyle/>
          <a:p>
            <a:pPr defTabSz="609585">
              <a:defRPr sz="1200">
                <a:latin typeface="+mj-lt"/>
                <a:ea typeface="+mj-ea"/>
                <a:cs typeface="+mj-cs"/>
                <a:sym typeface="Helvetica"/>
              </a:defRPr>
            </a:pPr>
            <a:endParaRPr sz="1600"/>
          </a:p>
        </p:txBody>
      </p:sp>
      <p:sp>
        <p:nvSpPr>
          <p:cNvPr id="282" name="Shape 282"/>
          <p:cNvSpPr/>
          <p:nvPr/>
        </p:nvSpPr>
        <p:spPr>
          <a:xfrm flipV="1">
            <a:off x="8599547" y="2554558"/>
            <a:ext cx="2835423" cy="739205"/>
          </a:xfrm>
          <a:prstGeom prst="line">
            <a:avLst/>
          </a:prstGeom>
          <a:ln w="25400">
            <a:solidFill>
              <a:srgbClr val="212121"/>
            </a:solidFill>
            <a:custDash>
              <a:ds d="200000" sp="200000"/>
            </a:custDash>
            <a:miter lim="400000"/>
          </a:ln>
        </p:spPr>
        <p:txBody>
          <a:bodyPr lIns="0" tIns="0" rIns="0" bIns="0"/>
          <a:lstStyle/>
          <a:p>
            <a:pPr defTabSz="609585">
              <a:defRPr sz="1200">
                <a:latin typeface="+mj-lt"/>
                <a:ea typeface="+mj-ea"/>
                <a:cs typeface="+mj-cs"/>
                <a:sym typeface="Helvetica"/>
              </a:defRPr>
            </a:pPr>
            <a:endParaRPr sz="1600"/>
          </a:p>
        </p:txBody>
      </p:sp>
      <p:sp>
        <p:nvSpPr>
          <p:cNvPr id="283" name="Shape 283"/>
          <p:cNvSpPr/>
          <p:nvPr/>
        </p:nvSpPr>
        <p:spPr>
          <a:xfrm flipV="1">
            <a:off x="8597758" y="3023135"/>
            <a:ext cx="2825028" cy="3735223"/>
          </a:xfrm>
          <a:prstGeom prst="line">
            <a:avLst/>
          </a:prstGeom>
          <a:ln w="25400">
            <a:solidFill>
              <a:srgbClr val="212121"/>
            </a:solidFill>
            <a:custDash>
              <a:ds d="200000" sp="200000"/>
            </a:custDash>
            <a:miter lim="400000"/>
          </a:ln>
        </p:spPr>
        <p:txBody>
          <a:bodyPr lIns="0" tIns="0" rIns="0" bIns="0"/>
          <a:lstStyle/>
          <a:p>
            <a:pPr defTabSz="609585">
              <a:defRPr sz="1200">
                <a:latin typeface="+mj-lt"/>
                <a:ea typeface="+mj-ea"/>
                <a:cs typeface="+mj-cs"/>
                <a:sym typeface="Helvetica"/>
              </a:defRPr>
            </a:pPr>
            <a:endParaRPr sz="1600"/>
          </a:p>
        </p:txBody>
      </p:sp>
      <p:sp>
        <p:nvSpPr>
          <p:cNvPr id="284" name="Shape 284"/>
          <p:cNvSpPr/>
          <p:nvPr/>
        </p:nvSpPr>
        <p:spPr>
          <a:xfrm flipV="1">
            <a:off x="4136377" y="3041273"/>
            <a:ext cx="3496523" cy="3719528"/>
          </a:xfrm>
          <a:prstGeom prst="line">
            <a:avLst/>
          </a:prstGeom>
          <a:ln w="25400">
            <a:solidFill>
              <a:srgbClr val="212121"/>
            </a:solidFill>
            <a:custDash>
              <a:ds d="200000" sp="200000"/>
            </a:custDash>
            <a:miter lim="400000"/>
          </a:ln>
        </p:spPr>
        <p:txBody>
          <a:bodyPr lIns="0" tIns="0" rIns="0" bIns="0"/>
          <a:lstStyle/>
          <a:p>
            <a:pPr defTabSz="609585">
              <a:defRPr sz="1200">
                <a:latin typeface="+mj-lt"/>
                <a:ea typeface="+mj-ea"/>
                <a:cs typeface="+mj-cs"/>
                <a:sym typeface="Helvetica"/>
              </a:defRPr>
            </a:pPr>
            <a:endParaRPr sz="1600"/>
          </a:p>
        </p:txBody>
      </p:sp>
      <p:pic>
        <p:nvPicPr>
          <p:cNvPr id="285" name="image21.png"/>
          <p:cNvPicPr/>
          <p:nvPr/>
        </p:nvPicPr>
        <p:blipFill>
          <a:blip r:embed="rId4">
            <a:extLst/>
          </a:blip>
          <a:stretch>
            <a:fillRect/>
          </a:stretch>
        </p:blipFill>
        <p:spPr>
          <a:xfrm>
            <a:off x="4076699" y="3294433"/>
            <a:ext cx="4527188" cy="3474963"/>
          </a:xfrm>
          <a:prstGeom prst="rect">
            <a:avLst/>
          </a:prstGeom>
          <a:ln w="28575" cap="sq">
            <a:solidFill>
              <a:srgbClr val="000000"/>
            </a:solidFill>
            <a:prstDash val="solid"/>
            <a:miter lim="800000"/>
          </a:ln>
          <a:effectLst/>
        </p:spPr>
      </p:pic>
    </p:spTree>
    <p:extLst>
      <p:ext uri="{BB962C8B-B14F-4D97-AF65-F5344CB8AC3E}">
        <p14:creationId xmlns:p14="http://schemas.microsoft.com/office/powerpoint/2010/main" val="1078912154"/>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89"/>
          <p:cNvGrpSpPr/>
          <p:nvPr/>
        </p:nvGrpSpPr>
        <p:grpSpPr>
          <a:xfrm>
            <a:off x="203199" y="2235199"/>
            <a:ext cx="2133603" cy="2743203"/>
            <a:chOff x="0" y="0"/>
            <a:chExt cx="1600200" cy="2057400"/>
          </a:xfrm>
        </p:grpSpPr>
        <p:sp>
          <p:nvSpPr>
            <p:cNvPr id="287" name="Shape 287"/>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EEEEEE"/>
            </a:solidFill>
            <a:ln w="12700" cap="flat">
              <a:noFill/>
              <a:miter lim="400000"/>
            </a:ln>
            <a:effectLst/>
          </p:spPr>
          <p:txBody>
            <a:bodyPr wrap="square" lIns="0" tIns="0" rIns="0" bIns="0" numCol="1" anchor="ctr">
              <a:noAutofit/>
            </a:bodyPr>
            <a:lstStyle/>
            <a:p>
              <a:pPr lvl="0"/>
              <a:endParaRPr sz="2400"/>
            </a:p>
          </p:txBody>
        </p:sp>
        <p:sp>
          <p:nvSpPr>
            <p:cNvPr id="288" name="Shape 288"/>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595959"/>
              </a:solidFill>
              <a:prstDash val="solid"/>
              <a:round/>
            </a:ln>
            <a:effectLst/>
          </p:spPr>
          <p:txBody>
            <a:bodyPr wrap="square" lIns="0" tIns="0" rIns="0" bIns="0" numCol="1" anchor="ctr">
              <a:noAutofit/>
            </a:bodyPr>
            <a:lstStyle/>
            <a:p>
              <a:pPr lvl="0"/>
              <a:endParaRPr sz="2400"/>
            </a:p>
          </p:txBody>
        </p:sp>
      </p:grpSp>
      <p:sp>
        <p:nvSpPr>
          <p:cNvPr id="291" name="Shape 291"/>
          <p:cNvSpPr>
            <a:spLocks noGrp="1"/>
          </p:cNvSpPr>
          <p:nvPr>
            <p:ph type="sldNum" sz="quarter" idx="2"/>
          </p:nvPr>
        </p:nvSpPr>
        <p:spPr>
          <a:xfrm>
            <a:off x="-315989" y="6491722"/>
            <a:ext cx="731600" cy="524801"/>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p>
            <a:pPr lvl="0">
              <a:defRPr sz="1800">
                <a:solidFill>
                  <a:srgbClr val="000000"/>
                </a:solidFill>
              </a:defRPr>
            </a:pPr>
            <a:fld id="{86CB4B4D-7CA3-9044-876B-883B54F8677D}" type="slidenum">
              <a:rPr sz="1333">
                <a:solidFill>
                  <a:srgbClr val="595959"/>
                </a:solidFill>
              </a:rPr>
              <a:t>43</a:t>
            </a:fld>
            <a:endParaRPr sz="1333">
              <a:solidFill>
                <a:srgbClr val="595959"/>
              </a:solidFill>
            </a:endParaRPr>
          </a:p>
        </p:txBody>
      </p:sp>
      <p:sp>
        <p:nvSpPr>
          <p:cNvPr id="292" name="Shape 292"/>
          <p:cNvSpPr/>
          <p:nvPr/>
        </p:nvSpPr>
        <p:spPr>
          <a:xfrm>
            <a:off x="101600" y="5986799"/>
            <a:ext cx="12192000" cy="697713"/>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467" i="1" u="sng">
                <a:solidFill>
                  <a:srgbClr val="999999"/>
                </a:solidFill>
              </a:rPr>
              <a:t>Sequence parameters</a:t>
            </a:r>
            <a:r>
              <a:rPr sz="1467" i="1">
                <a:solidFill>
                  <a:srgbClr val="999999"/>
                </a:solidFill>
              </a:rPr>
              <a:t>:  EPI GRE axial, 3mm slices ascending, 1.6mm in-plane, matrix 128x128x20, 1302 Hz/pix, 0.94 echo spacing, 6/8 partial Fourier, TE=37 ms, TR=9000 ms </a:t>
            </a:r>
          </a:p>
        </p:txBody>
      </p:sp>
      <p:pic>
        <p:nvPicPr>
          <p:cNvPr id="293" name="image19.png"/>
          <p:cNvPicPr/>
          <p:nvPr/>
        </p:nvPicPr>
        <p:blipFill>
          <a:blip r:embed="rId3">
            <a:extLst/>
          </a:blip>
          <a:srcRect l="55993" t="10053" r="8815" b="30070"/>
          <a:stretch>
            <a:fillRect/>
          </a:stretch>
        </p:blipFill>
        <p:spPr>
          <a:xfrm>
            <a:off x="7682133" y="2170167"/>
            <a:ext cx="4033401" cy="3129399"/>
          </a:xfrm>
          <a:prstGeom prst="rect">
            <a:avLst/>
          </a:prstGeom>
          <a:ln w="12700">
            <a:miter lim="400000"/>
          </a:ln>
        </p:spPr>
      </p:pic>
      <p:sp>
        <p:nvSpPr>
          <p:cNvPr id="294" name="Shape 294"/>
          <p:cNvSpPr/>
          <p:nvPr/>
        </p:nvSpPr>
        <p:spPr>
          <a:xfrm>
            <a:off x="7668801" y="2149476"/>
            <a:ext cx="653201"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a:solidFill>
                  <a:srgbClr val="FFFF00"/>
                </a:solidFill>
              </a:defRPr>
            </a:lvl1pPr>
          </a:lstStyle>
          <a:p>
            <a:pPr lvl="0">
              <a:defRPr sz="1800">
                <a:solidFill>
                  <a:srgbClr val="000000"/>
                </a:solidFill>
              </a:defRPr>
            </a:pPr>
            <a:r>
              <a:rPr sz="1333"/>
              <a:t>+2A</a:t>
            </a:r>
          </a:p>
        </p:txBody>
      </p:sp>
      <p:sp>
        <p:nvSpPr>
          <p:cNvPr id="295" name="Shape 295"/>
          <p:cNvSpPr/>
          <p:nvPr/>
        </p:nvSpPr>
        <p:spPr>
          <a:xfrm>
            <a:off x="8481601" y="2149476"/>
            <a:ext cx="653201"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a:solidFill>
                  <a:srgbClr val="FFFF00"/>
                </a:solidFill>
              </a:defRPr>
            </a:lvl1pPr>
          </a:lstStyle>
          <a:p>
            <a:pPr lvl="0">
              <a:defRPr sz="1800">
                <a:solidFill>
                  <a:srgbClr val="000000"/>
                </a:solidFill>
              </a:defRPr>
            </a:pPr>
            <a:r>
              <a:rPr sz="1333"/>
              <a:t>0A</a:t>
            </a:r>
          </a:p>
        </p:txBody>
      </p:sp>
      <p:sp>
        <p:nvSpPr>
          <p:cNvPr id="296" name="Shape 296"/>
          <p:cNvSpPr/>
          <p:nvPr/>
        </p:nvSpPr>
        <p:spPr>
          <a:xfrm>
            <a:off x="9260866" y="2150675"/>
            <a:ext cx="653201"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a:solidFill>
                  <a:srgbClr val="FFFF00"/>
                </a:solidFill>
              </a:defRPr>
            </a:lvl1pPr>
          </a:lstStyle>
          <a:p>
            <a:pPr lvl="0">
              <a:defRPr sz="1800">
                <a:solidFill>
                  <a:srgbClr val="000000"/>
                </a:solidFill>
              </a:defRPr>
            </a:pPr>
            <a:r>
              <a:rPr sz="1333"/>
              <a:t>-2A</a:t>
            </a:r>
          </a:p>
        </p:txBody>
      </p:sp>
      <p:sp>
        <p:nvSpPr>
          <p:cNvPr id="297" name="Shape 297"/>
          <p:cNvSpPr/>
          <p:nvPr/>
        </p:nvSpPr>
        <p:spPr>
          <a:xfrm>
            <a:off x="10073666" y="2150675"/>
            <a:ext cx="653201"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a:solidFill>
                  <a:srgbClr val="FFFF00"/>
                </a:solidFill>
              </a:defRPr>
            </a:lvl1pPr>
          </a:lstStyle>
          <a:p>
            <a:pPr lvl="0">
              <a:defRPr sz="1800">
                <a:solidFill>
                  <a:srgbClr val="000000"/>
                </a:solidFill>
              </a:defRPr>
            </a:pPr>
            <a:r>
              <a:rPr sz="1333"/>
              <a:t>0A</a:t>
            </a:r>
          </a:p>
        </p:txBody>
      </p:sp>
      <p:pic>
        <p:nvPicPr>
          <p:cNvPr id="298" name="image19.png"/>
          <p:cNvPicPr/>
          <p:nvPr/>
        </p:nvPicPr>
        <p:blipFill>
          <a:blip r:embed="rId3">
            <a:extLst/>
          </a:blip>
          <a:srcRect l="12468" t="10053" r="52340" b="30070"/>
          <a:stretch>
            <a:fillRect/>
          </a:stretch>
        </p:blipFill>
        <p:spPr>
          <a:xfrm>
            <a:off x="3766965" y="2170167"/>
            <a:ext cx="4033403" cy="3129399"/>
          </a:xfrm>
          <a:prstGeom prst="rect">
            <a:avLst/>
          </a:prstGeom>
          <a:ln w="12700">
            <a:miter lim="400000"/>
          </a:ln>
        </p:spPr>
      </p:pic>
      <p:grpSp>
        <p:nvGrpSpPr>
          <p:cNvPr id="302" name="Group 302"/>
          <p:cNvGrpSpPr/>
          <p:nvPr/>
        </p:nvGrpSpPr>
        <p:grpSpPr>
          <a:xfrm>
            <a:off x="539598" y="3321234"/>
            <a:ext cx="984404" cy="417201"/>
            <a:chOff x="0" y="0"/>
            <a:chExt cx="738301" cy="312900"/>
          </a:xfrm>
        </p:grpSpPr>
        <p:sp>
          <p:nvSpPr>
            <p:cNvPr id="299" name="Shape 299"/>
            <p:cNvSpPr/>
            <p:nvPr/>
          </p:nvSpPr>
          <p:spPr>
            <a:xfrm rot="5400000">
              <a:off x="212700" y="-212701"/>
              <a:ext cx="312901" cy="738302"/>
            </a:xfrm>
            <a:custGeom>
              <a:avLst/>
              <a:gdLst/>
              <a:ahLst/>
              <a:cxnLst>
                <a:cxn ang="0">
                  <a:pos x="wd2" y="hd2"/>
                </a:cxn>
                <a:cxn ang="5400000">
                  <a:pos x="wd2" y="hd2"/>
                </a:cxn>
                <a:cxn ang="10800000">
                  <a:pos x="wd2" y="hd2"/>
                </a:cxn>
                <a:cxn ang="16200000">
                  <a:pos x="wd2" y="hd2"/>
                </a:cxn>
              </a:cxnLst>
              <a:rect l="0" t="0" r="r" b="b"/>
              <a:pathLst>
                <a:path w="21600" h="21600" extrusionOk="0">
                  <a:moveTo>
                    <a:pt x="0" y="1144"/>
                  </a:moveTo>
                  <a:cubicBezTo>
                    <a:pt x="0" y="512"/>
                    <a:pt x="4835" y="0"/>
                    <a:pt x="10800" y="0"/>
                  </a:cubicBezTo>
                  <a:cubicBezTo>
                    <a:pt x="16765" y="0"/>
                    <a:pt x="21600" y="512"/>
                    <a:pt x="21600" y="1144"/>
                  </a:cubicBezTo>
                  <a:lnTo>
                    <a:pt x="21600" y="20456"/>
                  </a:lnTo>
                  <a:cubicBezTo>
                    <a:pt x="21600" y="21088"/>
                    <a:pt x="16765" y="21600"/>
                    <a:pt x="10800" y="21600"/>
                  </a:cubicBezTo>
                  <a:cubicBezTo>
                    <a:pt x="4835" y="21600"/>
                    <a:pt x="0" y="21088"/>
                    <a:pt x="0" y="20456"/>
                  </a:cubicBezTo>
                  <a:close/>
                </a:path>
              </a:pathLst>
            </a:custGeom>
            <a:solidFill>
              <a:srgbClr val="3C78D8"/>
            </a:solidFill>
            <a:ln w="12700" cap="flat">
              <a:noFill/>
              <a:miter lim="400000"/>
            </a:ln>
            <a:effectLst/>
          </p:spPr>
          <p:txBody>
            <a:bodyPr wrap="square" lIns="0" tIns="0" rIns="0" bIns="0" numCol="1" anchor="ctr">
              <a:noAutofit/>
            </a:bodyPr>
            <a:lstStyle/>
            <a:p>
              <a:pPr lvl="0"/>
              <a:endParaRPr sz="2400"/>
            </a:p>
          </p:txBody>
        </p:sp>
        <p:sp>
          <p:nvSpPr>
            <p:cNvPr id="300" name="Shape 300"/>
            <p:cNvSpPr/>
            <p:nvPr/>
          </p:nvSpPr>
          <p:spPr>
            <a:xfrm rot="5400000">
              <a:off x="542738" y="117336"/>
              <a:ext cx="312900" cy="782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endParaRPr sz="2400"/>
            </a:p>
          </p:txBody>
        </p:sp>
        <p:sp>
          <p:nvSpPr>
            <p:cNvPr id="301" name="Shape 301"/>
            <p:cNvSpPr/>
            <p:nvPr/>
          </p:nvSpPr>
          <p:spPr>
            <a:xfrm rot="5400000">
              <a:off x="212700" y="-212701"/>
              <a:ext cx="312901" cy="738302"/>
            </a:xfrm>
            <a:custGeom>
              <a:avLst/>
              <a:gdLst/>
              <a:ahLst/>
              <a:cxnLst>
                <a:cxn ang="0">
                  <a:pos x="wd2" y="hd2"/>
                </a:cxn>
                <a:cxn ang="5400000">
                  <a:pos x="wd2" y="hd2"/>
                </a:cxn>
                <a:cxn ang="10800000">
                  <a:pos x="wd2" y="hd2"/>
                </a:cxn>
                <a:cxn ang="16200000">
                  <a:pos x="wd2" y="hd2"/>
                </a:cxn>
              </a:cxnLst>
              <a:rect l="0" t="0" r="r" b="b"/>
              <a:pathLst>
                <a:path w="21600" h="21600" extrusionOk="0">
                  <a:moveTo>
                    <a:pt x="21600" y="1144"/>
                  </a:moveTo>
                  <a:cubicBezTo>
                    <a:pt x="21600" y="1776"/>
                    <a:pt x="16765" y="2289"/>
                    <a:pt x="10800" y="2289"/>
                  </a:cubicBezTo>
                  <a:cubicBezTo>
                    <a:pt x="4835" y="2289"/>
                    <a:pt x="0" y="1776"/>
                    <a:pt x="0" y="1144"/>
                  </a:cubicBezTo>
                  <a:cubicBezTo>
                    <a:pt x="0" y="512"/>
                    <a:pt x="4835" y="0"/>
                    <a:pt x="10800" y="0"/>
                  </a:cubicBezTo>
                  <a:cubicBezTo>
                    <a:pt x="16765" y="0"/>
                    <a:pt x="21600" y="512"/>
                    <a:pt x="21600" y="1144"/>
                  </a:cubicBezTo>
                  <a:lnTo>
                    <a:pt x="21600" y="20456"/>
                  </a:lnTo>
                  <a:cubicBezTo>
                    <a:pt x="21600" y="21088"/>
                    <a:pt x="16765" y="21600"/>
                    <a:pt x="10800" y="21600"/>
                  </a:cubicBezTo>
                  <a:cubicBezTo>
                    <a:pt x="4835" y="21600"/>
                    <a:pt x="0" y="21088"/>
                    <a:pt x="0" y="20456"/>
                  </a:cubicBezTo>
                  <a:lnTo>
                    <a:pt x="0" y="1144"/>
                  </a:lnTo>
                </a:path>
              </a:pathLst>
            </a:custGeom>
            <a:noFill/>
            <a:ln w="9525" cap="flat">
              <a:solidFill>
                <a:srgbClr val="595959"/>
              </a:solidFill>
              <a:prstDash val="solid"/>
              <a:round/>
            </a:ln>
            <a:effectLst/>
          </p:spPr>
          <p:txBody>
            <a:bodyPr wrap="square" lIns="0" tIns="0" rIns="0" bIns="0" numCol="1" anchor="ctr">
              <a:noAutofit/>
            </a:bodyPr>
            <a:lstStyle/>
            <a:p>
              <a:pPr lvl="0"/>
              <a:endParaRPr sz="2400"/>
            </a:p>
          </p:txBody>
        </p:sp>
      </p:grpSp>
      <p:sp>
        <p:nvSpPr>
          <p:cNvPr id="303" name="Shape 303"/>
          <p:cNvSpPr/>
          <p:nvPr/>
        </p:nvSpPr>
        <p:spPr>
          <a:xfrm>
            <a:off x="85667" y="3765133"/>
            <a:ext cx="2193200" cy="106801"/>
          </a:xfrm>
          <a:prstGeom prst="rect">
            <a:avLst/>
          </a:prstGeom>
          <a:solidFill>
            <a:srgbClr val="EEEEEE"/>
          </a:solidFill>
          <a:ln>
            <a:solidFill>
              <a:srgbClr val="595959"/>
            </a:solidFill>
            <a:round/>
          </a:ln>
        </p:spPr>
        <p:txBody>
          <a:bodyPr lIns="0" tIns="0" rIns="0" bIns="0" anchor="ctr"/>
          <a:lstStyle/>
          <a:p>
            <a:pPr lvl="0"/>
            <a:endParaRPr sz="2400"/>
          </a:p>
        </p:txBody>
      </p:sp>
      <p:pic>
        <p:nvPicPr>
          <p:cNvPr id="304" name="image23.png"/>
          <p:cNvPicPr/>
          <p:nvPr/>
        </p:nvPicPr>
        <p:blipFill>
          <a:blip r:embed="rId4">
            <a:alphaModFix amt="34000"/>
            <a:extLst/>
          </a:blip>
          <a:srcRect l="3331" t="7447" r="50002" b="43136"/>
          <a:stretch>
            <a:fillRect/>
          </a:stretch>
        </p:blipFill>
        <p:spPr>
          <a:xfrm>
            <a:off x="1117599" y="3149600"/>
            <a:ext cx="1930405" cy="203201"/>
          </a:xfrm>
          <a:prstGeom prst="rect">
            <a:avLst/>
          </a:prstGeom>
          <a:ln w="12700">
            <a:miter lim="400000"/>
          </a:ln>
        </p:spPr>
      </p:pic>
      <p:sp>
        <p:nvSpPr>
          <p:cNvPr id="305" name="Shape 305"/>
          <p:cNvSpPr/>
          <p:nvPr/>
        </p:nvSpPr>
        <p:spPr>
          <a:xfrm>
            <a:off x="2844800" y="3048000"/>
            <a:ext cx="711200" cy="406400"/>
          </a:xfrm>
          <a:prstGeom prst="rect">
            <a:avLst/>
          </a:prstGeom>
          <a:solidFill>
            <a:srgbClr val="6AA84F"/>
          </a:solidFill>
          <a:ln>
            <a:solidFill>
              <a:srgbClr val="595959"/>
            </a:solidFill>
            <a:round/>
          </a:ln>
        </p:spPr>
        <p:txBody>
          <a:bodyPr lIns="0" tIns="0" rIns="0" bIns="0" anchor="ctr"/>
          <a:lstStyle/>
          <a:p>
            <a:pPr lvl="0"/>
            <a:endParaRPr sz="2400"/>
          </a:p>
        </p:txBody>
      </p:sp>
      <p:sp>
        <p:nvSpPr>
          <p:cNvPr id="306" name="Shape 306"/>
          <p:cNvSpPr/>
          <p:nvPr/>
        </p:nvSpPr>
        <p:spPr>
          <a:xfrm>
            <a:off x="791800" y="3192400"/>
            <a:ext cx="470801" cy="160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EEEEE"/>
          </a:solidFill>
          <a:ln w="19050">
            <a:solidFill>
              <a:srgbClr val="595959"/>
            </a:solidFill>
            <a:round/>
          </a:ln>
        </p:spPr>
        <p:txBody>
          <a:bodyPr lIns="0" tIns="0" rIns="0" bIns="0" anchor="ctr"/>
          <a:lstStyle/>
          <a:p>
            <a:pPr lvl="0"/>
            <a:endParaRPr sz="2400"/>
          </a:p>
        </p:txBody>
      </p:sp>
      <p:sp>
        <p:nvSpPr>
          <p:cNvPr id="307" name="Shape 307"/>
          <p:cNvSpPr/>
          <p:nvPr/>
        </p:nvSpPr>
        <p:spPr>
          <a:xfrm>
            <a:off x="203200" y="2442401"/>
            <a:ext cx="1625600"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Single-turn test loop</a:t>
            </a:r>
          </a:p>
        </p:txBody>
      </p:sp>
      <p:sp>
        <p:nvSpPr>
          <p:cNvPr id="308" name="Shape 308"/>
          <p:cNvSpPr/>
          <p:nvPr/>
        </p:nvSpPr>
        <p:spPr>
          <a:xfrm>
            <a:off x="508000" y="3352800"/>
            <a:ext cx="1117600"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b="1"/>
            </a:lvl1pPr>
          </a:lstStyle>
          <a:p>
            <a:pPr lvl="0">
              <a:defRPr sz="1800" b="0"/>
            </a:pPr>
            <a:r>
              <a:rPr sz="1333"/>
              <a:t>Phantom</a:t>
            </a:r>
          </a:p>
        </p:txBody>
      </p:sp>
      <p:sp>
        <p:nvSpPr>
          <p:cNvPr id="309" name="Shape 309"/>
          <p:cNvSpPr/>
          <p:nvPr/>
        </p:nvSpPr>
        <p:spPr>
          <a:xfrm>
            <a:off x="203200" y="4876801"/>
            <a:ext cx="21336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3T scanner bore</a:t>
            </a:r>
          </a:p>
        </p:txBody>
      </p:sp>
      <p:sp>
        <p:nvSpPr>
          <p:cNvPr id="310" name="Shape 310"/>
          <p:cNvSpPr/>
          <p:nvPr/>
        </p:nvSpPr>
        <p:spPr>
          <a:xfrm>
            <a:off x="10261600" y="5287199"/>
            <a:ext cx="1625600" cy="533502"/>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b="1">
                <a:solidFill>
                  <a:srgbClr val="38761D"/>
                </a:solidFill>
              </a:defRPr>
            </a:lvl1pPr>
          </a:lstStyle>
          <a:p>
            <a:pPr lvl="0">
              <a:defRPr sz="1800" b="0">
                <a:solidFill>
                  <a:srgbClr val="000000"/>
                </a:solidFill>
              </a:defRPr>
            </a:pPr>
            <a:r>
              <a:rPr sz="1867"/>
              <a:t>Signal ROI</a:t>
            </a:r>
          </a:p>
        </p:txBody>
      </p:sp>
      <p:sp>
        <p:nvSpPr>
          <p:cNvPr id="311" name="Shape 311"/>
          <p:cNvSpPr/>
          <p:nvPr/>
        </p:nvSpPr>
        <p:spPr>
          <a:xfrm>
            <a:off x="10260333" y="5546265"/>
            <a:ext cx="1625601" cy="533502"/>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b="1">
                <a:solidFill>
                  <a:srgbClr val="FF0000"/>
                </a:solidFill>
              </a:defRPr>
            </a:lvl1pPr>
          </a:lstStyle>
          <a:p>
            <a:pPr lvl="0">
              <a:defRPr sz="1800" b="0">
                <a:solidFill>
                  <a:srgbClr val="000000"/>
                </a:solidFill>
              </a:defRPr>
            </a:pPr>
            <a:r>
              <a:rPr sz="1867"/>
              <a:t>Noise  ROI</a:t>
            </a:r>
          </a:p>
        </p:txBody>
      </p:sp>
      <p:sp>
        <p:nvSpPr>
          <p:cNvPr id="312" name="Shape 312"/>
          <p:cNvSpPr/>
          <p:nvPr/>
        </p:nvSpPr>
        <p:spPr>
          <a:xfrm>
            <a:off x="6454866" y="4876800"/>
            <a:ext cx="138801" cy="143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38761D"/>
            </a:solidFill>
            <a:round/>
          </a:ln>
        </p:spPr>
        <p:txBody>
          <a:bodyPr lIns="0" tIns="0" rIns="0" bIns="0" anchor="ctr"/>
          <a:lstStyle/>
          <a:p>
            <a:pPr lvl="0"/>
            <a:endParaRPr sz="2400"/>
          </a:p>
        </p:txBody>
      </p:sp>
      <p:sp>
        <p:nvSpPr>
          <p:cNvPr id="313" name="Shape 313"/>
          <p:cNvSpPr/>
          <p:nvPr/>
        </p:nvSpPr>
        <p:spPr>
          <a:xfrm>
            <a:off x="6145709" y="5125392"/>
            <a:ext cx="138801" cy="1432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0000"/>
            </a:solidFill>
            <a:round/>
          </a:ln>
        </p:spPr>
        <p:txBody>
          <a:bodyPr lIns="0" tIns="0" rIns="0" bIns="0" anchor="ctr"/>
          <a:lstStyle/>
          <a:p>
            <a:pPr lvl="0"/>
            <a:endParaRPr sz="2400"/>
          </a:p>
        </p:txBody>
      </p:sp>
      <p:sp>
        <p:nvSpPr>
          <p:cNvPr id="314" name="Shape 314"/>
          <p:cNvSpPr/>
          <p:nvPr/>
        </p:nvSpPr>
        <p:spPr>
          <a:xfrm>
            <a:off x="101599" y="921501"/>
            <a:ext cx="4511603" cy="820823"/>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867" u="sng" dirty="0"/>
              <a:t>Test</a:t>
            </a:r>
            <a:r>
              <a:rPr sz="1867" dirty="0"/>
              <a:t>: Update shims to +/-2A starting 500us before beginning of TR in EPI-GRE sequence</a:t>
            </a:r>
          </a:p>
        </p:txBody>
      </p:sp>
      <p:pic>
        <p:nvPicPr>
          <p:cNvPr id="315" name="image22.png"/>
          <p:cNvPicPr/>
          <p:nvPr/>
        </p:nvPicPr>
        <p:blipFill>
          <a:blip r:embed="rId5">
            <a:extLst/>
          </a:blip>
          <a:stretch>
            <a:fillRect/>
          </a:stretch>
        </p:blipFill>
        <p:spPr>
          <a:xfrm>
            <a:off x="11530599" y="2174168"/>
            <a:ext cx="693235" cy="3129401"/>
          </a:xfrm>
          <a:prstGeom prst="rect">
            <a:avLst/>
          </a:prstGeom>
          <a:ln w="12700">
            <a:miter lim="400000"/>
          </a:ln>
        </p:spPr>
      </p:pic>
      <p:sp>
        <p:nvSpPr>
          <p:cNvPr id="316" name="Shape 316"/>
          <p:cNvSpPr/>
          <p:nvPr/>
        </p:nvSpPr>
        <p:spPr>
          <a:xfrm>
            <a:off x="2539999" y="2340801"/>
            <a:ext cx="1375203"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Current driver</a:t>
            </a:r>
          </a:p>
        </p:txBody>
      </p:sp>
      <p:sp>
        <p:nvSpPr>
          <p:cNvPr id="317" name="Shape 317"/>
          <p:cNvSpPr/>
          <p:nvPr/>
        </p:nvSpPr>
        <p:spPr>
          <a:xfrm>
            <a:off x="5568401" y="859283"/>
            <a:ext cx="4896401" cy="57441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600" b="1"/>
            </a:lvl1pPr>
          </a:lstStyle>
          <a:p>
            <a:pPr lvl="0">
              <a:defRPr sz="1800" b="0"/>
            </a:pPr>
            <a:r>
              <a:rPr sz="2133"/>
              <a:t>EPI magnitude images (20 slices)</a:t>
            </a:r>
          </a:p>
        </p:txBody>
      </p:sp>
      <p:sp>
        <p:nvSpPr>
          <p:cNvPr id="318" name="Shape 318"/>
          <p:cNvSpPr/>
          <p:nvPr/>
        </p:nvSpPr>
        <p:spPr>
          <a:xfrm>
            <a:off x="11530600" y="1674000"/>
            <a:ext cx="920001" cy="533502"/>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867"/>
              <a:t>a.u.</a:t>
            </a:r>
          </a:p>
        </p:txBody>
      </p:sp>
      <p:sp>
        <p:nvSpPr>
          <p:cNvPr id="319" name="Shape 319"/>
          <p:cNvSpPr/>
          <p:nvPr/>
        </p:nvSpPr>
        <p:spPr>
          <a:xfrm>
            <a:off x="4247833" y="1359201"/>
            <a:ext cx="3102001" cy="943934"/>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lgn="ctr">
              <a:defRPr sz="1800"/>
            </a:pPr>
            <a:r>
              <a:rPr sz="2267" dirty="0"/>
              <a:t>shim current OFF</a:t>
            </a:r>
          </a:p>
          <a:p>
            <a:pPr lvl="0" algn="ctr">
              <a:defRPr sz="1800"/>
            </a:pPr>
            <a:r>
              <a:rPr sz="2267" dirty="0">
                <a:solidFill>
                  <a:srgbClr val="FF9900"/>
                </a:solidFill>
              </a:rPr>
              <a:t>SNR = 48.0</a:t>
            </a:r>
          </a:p>
        </p:txBody>
      </p:sp>
      <p:sp>
        <p:nvSpPr>
          <p:cNvPr id="320" name="Shape 320"/>
          <p:cNvSpPr/>
          <p:nvPr/>
        </p:nvSpPr>
        <p:spPr>
          <a:xfrm>
            <a:off x="8147834" y="1359201"/>
            <a:ext cx="3102001" cy="943934"/>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lgn="ctr">
              <a:defRPr sz="1800"/>
            </a:pPr>
            <a:r>
              <a:rPr sz="2267" dirty="0"/>
              <a:t>shim current ON</a:t>
            </a:r>
          </a:p>
          <a:p>
            <a:pPr lvl="0" algn="ctr">
              <a:defRPr sz="1800"/>
            </a:pPr>
            <a:r>
              <a:rPr sz="2267" dirty="0">
                <a:solidFill>
                  <a:srgbClr val="FF9900"/>
                </a:solidFill>
              </a:rPr>
              <a:t>SNR = 48.5</a:t>
            </a:r>
          </a:p>
        </p:txBody>
      </p:sp>
      <p:sp>
        <p:nvSpPr>
          <p:cNvPr id="321" name="Shape 321"/>
          <p:cNvSpPr/>
          <p:nvPr/>
        </p:nvSpPr>
        <p:spPr>
          <a:xfrm>
            <a:off x="10417268" y="4876800"/>
            <a:ext cx="138801" cy="143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38761D"/>
            </a:solidFill>
            <a:round/>
          </a:ln>
        </p:spPr>
        <p:txBody>
          <a:bodyPr lIns="0" tIns="0" rIns="0" bIns="0" anchor="ctr"/>
          <a:lstStyle/>
          <a:p>
            <a:pPr lvl="0"/>
            <a:endParaRPr sz="2400"/>
          </a:p>
        </p:txBody>
      </p:sp>
      <p:sp>
        <p:nvSpPr>
          <p:cNvPr id="322" name="Shape 322"/>
          <p:cNvSpPr/>
          <p:nvPr/>
        </p:nvSpPr>
        <p:spPr>
          <a:xfrm>
            <a:off x="10112468" y="5125392"/>
            <a:ext cx="138801" cy="1432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0000"/>
            </a:solidFill>
            <a:round/>
          </a:ln>
        </p:spPr>
        <p:txBody>
          <a:bodyPr lIns="0" tIns="0" rIns="0" bIns="0" anchor="ctr"/>
          <a:lstStyle/>
          <a:p>
            <a:pPr lvl="0"/>
            <a:endParaRPr sz="2400"/>
          </a:p>
        </p:txBody>
      </p:sp>
      <p:sp>
        <p:nvSpPr>
          <p:cNvPr id="43" name="Shape 261"/>
          <p:cNvSpPr>
            <a:spLocks noGrp="1"/>
          </p:cNvSpPr>
          <p:nvPr>
            <p:ph type="title"/>
          </p:nvPr>
        </p:nvSpPr>
        <p:spPr>
          <a:xfrm>
            <a:off x="9200" y="-16235"/>
            <a:ext cx="11956800" cy="763603"/>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lvl1pPr>
              <a:defRPr sz="2300"/>
            </a:lvl1pPr>
          </a:lstStyle>
          <a:p>
            <a:pPr lvl="0">
              <a:defRPr sz="1800"/>
            </a:pPr>
            <a:r>
              <a:rPr lang="en-US" sz="3200" dirty="0"/>
              <a:t> </a:t>
            </a:r>
            <a:r>
              <a:rPr sz="3200" dirty="0"/>
              <a:t>Results: </a:t>
            </a:r>
            <a:r>
              <a:rPr lang="en-US" sz="3200" dirty="0"/>
              <a:t>Shim current can be set 500</a:t>
            </a:r>
            <a:r>
              <a:rPr lang="en-US" sz="3200" i="1" dirty="0"/>
              <a:t> </a:t>
            </a:r>
            <a:r>
              <a:rPr lang="en-US" sz="3200" dirty="0"/>
              <a:t>𝜇s before image TR</a:t>
            </a:r>
            <a:endParaRPr sz="3200" dirty="0"/>
          </a:p>
        </p:txBody>
      </p:sp>
    </p:spTree>
    <p:extLst>
      <p:ext uri="{BB962C8B-B14F-4D97-AF65-F5344CB8AC3E}">
        <p14:creationId xmlns:p14="http://schemas.microsoft.com/office/powerpoint/2010/main" val="207214065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 name="Group 328"/>
          <p:cNvGrpSpPr/>
          <p:nvPr/>
        </p:nvGrpSpPr>
        <p:grpSpPr>
          <a:xfrm>
            <a:off x="203199" y="2235199"/>
            <a:ext cx="2133603" cy="2743203"/>
            <a:chOff x="0" y="0"/>
            <a:chExt cx="1600200" cy="2057400"/>
          </a:xfrm>
        </p:grpSpPr>
        <p:sp>
          <p:nvSpPr>
            <p:cNvPr id="326" name="Shape 326"/>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solidFill>
              <a:srgbClr val="EEEEEE"/>
            </a:solidFill>
            <a:ln w="12700" cap="flat">
              <a:noFill/>
              <a:miter lim="400000"/>
            </a:ln>
            <a:effectLst/>
          </p:spPr>
          <p:txBody>
            <a:bodyPr wrap="square" lIns="0" tIns="0" rIns="0" bIns="0" numCol="1" anchor="ctr">
              <a:noAutofit/>
            </a:bodyPr>
            <a:lstStyle/>
            <a:p>
              <a:pPr lvl="0"/>
              <a:endParaRPr sz="2400"/>
            </a:p>
          </p:txBody>
        </p:sp>
        <p:sp>
          <p:nvSpPr>
            <p:cNvPr id="327" name="Shape 327"/>
            <p:cNvSpPr/>
            <p:nvPr/>
          </p:nvSpPr>
          <p:spPr>
            <a:xfrm rot="5400000">
              <a:off x="-228601" y="228600"/>
              <a:ext cx="2057402" cy="1600201"/>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595959"/>
              </a:solidFill>
              <a:prstDash val="solid"/>
              <a:round/>
            </a:ln>
            <a:effectLst/>
          </p:spPr>
          <p:txBody>
            <a:bodyPr wrap="square" lIns="0" tIns="0" rIns="0" bIns="0" numCol="1" anchor="ctr">
              <a:noAutofit/>
            </a:bodyPr>
            <a:lstStyle/>
            <a:p>
              <a:pPr lvl="0"/>
              <a:endParaRPr sz="2400"/>
            </a:p>
          </p:txBody>
        </p:sp>
      </p:grpSp>
      <p:sp>
        <p:nvSpPr>
          <p:cNvPr id="330" name="Shape 330"/>
          <p:cNvSpPr>
            <a:spLocks noGrp="1"/>
          </p:cNvSpPr>
          <p:nvPr>
            <p:ph type="sldNum" sz="quarter" idx="2"/>
          </p:nvPr>
        </p:nvSpPr>
        <p:spPr>
          <a:xfrm>
            <a:off x="-315989" y="6491722"/>
            <a:ext cx="731600" cy="524801"/>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p>
            <a:pPr lvl="0">
              <a:defRPr sz="1800">
                <a:solidFill>
                  <a:srgbClr val="000000"/>
                </a:solidFill>
              </a:defRPr>
            </a:pPr>
            <a:fld id="{86CB4B4D-7CA3-9044-876B-883B54F8677D}" type="slidenum">
              <a:rPr sz="1333">
                <a:solidFill>
                  <a:srgbClr val="595959"/>
                </a:solidFill>
              </a:rPr>
              <a:t>44</a:t>
            </a:fld>
            <a:endParaRPr sz="1333">
              <a:solidFill>
                <a:srgbClr val="595959"/>
              </a:solidFill>
            </a:endParaRPr>
          </a:p>
        </p:txBody>
      </p:sp>
      <p:sp>
        <p:nvSpPr>
          <p:cNvPr id="331" name="Shape 331"/>
          <p:cNvSpPr/>
          <p:nvPr/>
        </p:nvSpPr>
        <p:spPr>
          <a:xfrm>
            <a:off x="101600" y="5986799"/>
            <a:ext cx="12192000" cy="697713"/>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467" i="1" u="sng">
                <a:solidFill>
                  <a:srgbClr val="999999"/>
                </a:solidFill>
              </a:rPr>
              <a:t>Sequence parameters</a:t>
            </a:r>
            <a:r>
              <a:rPr sz="1467" i="1">
                <a:solidFill>
                  <a:srgbClr val="999999"/>
                </a:solidFill>
              </a:rPr>
              <a:t>:  EPI GRE axial, 3mm slices ascending, 1.6mm in-plane, matrix 128x128x20, 1302 Hz/pix, 0.94 echo spacing, 6/8 partial Fourier, TE=37 ms, TR=9000 ms </a:t>
            </a:r>
          </a:p>
        </p:txBody>
      </p:sp>
      <p:grpSp>
        <p:nvGrpSpPr>
          <p:cNvPr id="335" name="Group 335"/>
          <p:cNvGrpSpPr/>
          <p:nvPr/>
        </p:nvGrpSpPr>
        <p:grpSpPr>
          <a:xfrm>
            <a:off x="539598" y="3321234"/>
            <a:ext cx="984404" cy="417201"/>
            <a:chOff x="0" y="0"/>
            <a:chExt cx="738301" cy="312900"/>
          </a:xfrm>
        </p:grpSpPr>
        <p:sp>
          <p:nvSpPr>
            <p:cNvPr id="332" name="Shape 332"/>
            <p:cNvSpPr/>
            <p:nvPr/>
          </p:nvSpPr>
          <p:spPr>
            <a:xfrm rot="5400000">
              <a:off x="212700" y="-212701"/>
              <a:ext cx="312901" cy="738302"/>
            </a:xfrm>
            <a:custGeom>
              <a:avLst/>
              <a:gdLst/>
              <a:ahLst/>
              <a:cxnLst>
                <a:cxn ang="0">
                  <a:pos x="wd2" y="hd2"/>
                </a:cxn>
                <a:cxn ang="5400000">
                  <a:pos x="wd2" y="hd2"/>
                </a:cxn>
                <a:cxn ang="10800000">
                  <a:pos x="wd2" y="hd2"/>
                </a:cxn>
                <a:cxn ang="16200000">
                  <a:pos x="wd2" y="hd2"/>
                </a:cxn>
              </a:cxnLst>
              <a:rect l="0" t="0" r="r" b="b"/>
              <a:pathLst>
                <a:path w="21600" h="21600" extrusionOk="0">
                  <a:moveTo>
                    <a:pt x="0" y="1144"/>
                  </a:moveTo>
                  <a:cubicBezTo>
                    <a:pt x="0" y="512"/>
                    <a:pt x="4835" y="0"/>
                    <a:pt x="10800" y="0"/>
                  </a:cubicBezTo>
                  <a:cubicBezTo>
                    <a:pt x="16765" y="0"/>
                    <a:pt x="21600" y="512"/>
                    <a:pt x="21600" y="1144"/>
                  </a:cubicBezTo>
                  <a:lnTo>
                    <a:pt x="21600" y="20456"/>
                  </a:lnTo>
                  <a:cubicBezTo>
                    <a:pt x="21600" y="21088"/>
                    <a:pt x="16765" y="21600"/>
                    <a:pt x="10800" y="21600"/>
                  </a:cubicBezTo>
                  <a:cubicBezTo>
                    <a:pt x="4835" y="21600"/>
                    <a:pt x="0" y="21088"/>
                    <a:pt x="0" y="20456"/>
                  </a:cubicBezTo>
                  <a:close/>
                </a:path>
              </a:pathLst>
            </a:custGeom>
            <a:solidFill>
              <a:srgbClr val="3C78D8"/>
            </a:solidFill>
            <a:ln w="12700" cap="flat">
              <a:noFill/>
              <a:miter lim="400000"/>
            </a:ln>
            <a:effectLst/>
          </p:spPr>
          <p:txBody>
            <a:bodyPr wrap="square" lIns="0" tIns="0" rIns="0" bIns="0" numCol="1" anchor="ctr">
              <a:noAutofit/>
            </a:bodyPr>
            <a:lstStyle/>
            <a:p>
              <a:pPr lvl="0"/>
              <a:endParaRPr sz="2400"/>
            </a:p>
          </p:txBody>
        </p:sp>
        <p:sp>
          <p:nvSpPr>
            <p:cNvPr id="333" name="Shape 333"/>
            <p:cNvSpPr/>
            <p:nvPr/>
          </p:nvSpPr>
          <p:spPr>
            <a:xfrm rot="5400000">
              <a:off x="542738" y="117336"/>
              <a:ext cx="312900" cy="782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12700" cap="flat">
              <a:noFill/>
              <a:miter lim="400000"/>
            </a:ln>
            <a:effectLst/>
          </p:spPr>
          <p:txBody>
            <a:bodyPr wrap="square" lIns="0" tIns="0" rIns="0" bIns="0" numCol="1" anchor="ctr">
              <a:noAutofit/>
            </a:bodyPr>
            <a:lstStyle/>
            <a:p>
              <a:pPr lvl="0"/>
              <a:endParaRPr sz="2400"/>
            </a:p>
          </p:txBody>
        </p:sp>
        <p:sp>
          <p:nvSpPr>
            <p:cNvPr id="334" name="Shape 334"/>
            <p:cNvSpPr/>
            <p:nvPr/>
          </p:nvSpPr>
          <p:spPr>
            <a:xfrm rot="5400000">
              <a:off x="212700" y="-212701"/>
              <a:ext cx="312901" cy="738302"/>
            </a:xfrm>
            <a:custGeom>
              <a:avLst/>
              <a:gdLst/>
              <a:ahLst/>
              <a:cxnLst>
                <a:cxn ang="0">
                  <a:pos x="wd2" y="hd2"/>
                </a:cxn>
                <a:cxn ang="5400000">
                  <a:pos x="wd2" y="hd2"/>
                </a:cxn>
                <a:cxn ang="10800000">
                  <a:pos x="wd2" y="hd2"/>
                </a:cxn>
                <a:cxn ang="16200000">
                  <a:pos x="wd2" y="hd2"/>
                </a:cxn>
              </a:cxnLst>
              <a:rect l="0" t="0" r="r" b="b"/>
              <a:pathLst>
                <a:path w="21600" h="21600" extrusionOk="0">
                  <a:moveTo>
                    <a:pt x="21600" y="1144"/>
                  </a:moveTo>
                  <a:cubicBezTo>
                    <a:pt x="21600" y="1776"/>
                    <a:pt x="16765" y="2289"/>
                    <a:pt x="10800" y="2289"/>
                  </a:cubicBezTo>
                  <a:cubicBezTo>
                    <a:pt x="4835" y="2289"/>
                    <a:pt x="0" y="1776"/>
                    <a:pt x="0" y="1144"/>
                  </a:cubicBezTo>
                  <a:cubicBezTo>
                    <a:pt x="0" y="512"/>
                    <a:pt x="4835" y="0"/>
                    <a:pt x="10800" y="0"/>
                  </a:cubicBezTo>
                  <a:cubicBezTo>
                    <a:pt x="16765" y="0"/>
                    <a:pt x="21600" y="512"/>
                    <a:pt x="21600" y="1144"/>
                  </a:cubicBezTo>
                  <a:lnTo>
                    <a:pt x="21600" y="20456"/>
                  </a:lnTo>
                  <a:cubicBezTo>
                    <a:pt x="21600" y="21088"/>
                    <a:pt x="16765" y="21600"/>
                    <a:pt x="10800" y="21600"/>
                  </a:cubicBezTo>
                  <a:cubicBezTo>
                    <a:pt x="4835" y="21600"/>
                    <a:pt x="0" y="21088"/>
                    <a:pt x="0" y="20456"/>
                  </a:cubicBezTo>
                  <a:lnTo>
                    <a:pt x="0" y="1144"/>
                  </a:lnTo>
                </a:path>
              </a:pathLst>
            </a:custGeom>
            <a:noFill/>
            <a:ln w="9525" cap="flat">
              <a:solidFill>
                <a:srgbClr val="595959"/>
              </a:solidFill>
              <a:prstDash val="solid"/>
              <a:round/>
            </a:ln>
            <a:effectLst/>
          </p:spPr>
          <p:txBody>
            <a:bodyPr wrap="square" lIns="0" tIns="0" rIns="0" bIns="0" numCol="1" anchor="ctr">
              <a:noAutofit/>
            </a:bodyPr>
            <a:lstStyle/>
            <a:p>
              <a:pPr lvl="0"/>
              <a:endParaRPr sz="2400"/>
            </a:p>
          </p:txBody>
        </p:sp>
      </p:grpSp>
      <p:sp>
        <p:nvSpPr>
          <p:cNvPr id="336" name="Shape 336"/>
          <p:cNvSpPr/>
          <p:nvPr/>
        </p:nvSpPr>
        <p:spPr>
          <a:xfrm>
            <a:off x="85667" y="3765133"/>
            <a:ext cx="2193200" cy="106801"/>
          </a:xfrm>
          <a:prstGeom prst="rect">
            <a:avLst/>
          </a:prstGeom>
          <a:solidFill>
            <a:srgbClr val="EEEEEE"/>
          </a:solidFill>
          <a:ln>
            <a:solidFill>
              <a:srgbClr val="595959"/>
            </a:solidFill>
            <a:round/>
          </a:ln>
        </p:spPr>
        <p:txBody>
          <a:bodyPr lIns="0" tIns="0" rIns="0" bIns="0" anchor="ctr"/>
          <a:lstStyle/>
          <a:p>
            <a:pPr lvl="0"/>
            <a:endParaRPr sz="2400"/>
          </a:p>
        </p:txBody>
      </p:sp>
      <p:pic>
        <p:nvPicPr>
          <p:cNvPr id="337" name="image23.png"/>
          <p:cNvPicPr/>
          <p:nvPr/>
        </p:nvPicPr>
        <p:blipFill>
          <a:blip r:embed="rId2">
            <a:alphaModFix amt="34000"/>
            <a:extLst/>
          </a:blip>
          <a:srcRect l="3331" t="7447" r="50002" b="43136"/>
          <a:stretch>
            <a:fillRect/>
          </a:stretch>
        </p:blipFill>
        <p:spPr>
          <a:xfrm>
            <a:off x="1117599" y="3149600"/>
            <a:ext cx="1930405" cy="203201"/>
          </a:xfrm>
          <a:prstGeom prst="rect">
            <a:avLst/>
          </a:prstGeom>
          <a:ln w="12700">
            <a:miter lim="400000"/>
          </a:ln>
        </p:spPr>
      </p:pic>
      <p:sp>
        <p:nvSpPr>
          <p:cNvPr id="338" name="Shape 338"/>
          <p:cNvSpPr/>
          <p:nvPr/>
        </p:nvSpPr>
        <p:spPr>
          <a:xfrm>
            <a:off x="2844800" y="3048000"/>
            <a:ext cx="711200" cy="406400"/>
          </a:xfrm>
          <a:prstGeom prst="rect">
            <a:avLst/>
          </a:prstGeom>
          <a:solidFill>
            <a:srgbClr val="6AA84F"/>
          </a:solidFill>
          <a:ln>
            <a:solidFill>
              <a:srgbClr val="595959"/>
            </a:solidFill>
            <a:round/>
          </a:ln>
        </p:spPr>
        <p:txBody>
          <a:bodyPr lIns="0" tIns="0" rIns="0" bIns="0" anchor="ctr"/>
          <a:lstStyle/>
          <a:p>
            <a:pPr lvl="0"/>
            <a:endParaRPr sz="2400"/>
          </a:p>
        </p:txBody>
      </p:sp>
      <p:sp>
        <p:nvSpPr>
          <p:cNvPr id="339" name="Shape 339"/>
          <p:cNvSpPr/>
          <p:nvPr/>
        </p:nvSpPr>
        <p:spPr>
          <a:xfrm>
            <a:off x="791800" y="3192400"/>
            <a:ext cx="470801" cy="160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EEEEE"/>
          </a:solidFill>
          <a:ln w="19050">
            <a:solidFill>
              <a:srgbClr val="595959"/>
            </a:solidFill>
            <a:round/>
          </a:ln>
        </p:spPr>
        <p:txBody>
          <a:bodyPr lIns="0" tIns="0" rIns="0" bIns="0" anchor="ctr"/>
          <a:lstStyle/>
          <a:p>
            <a:pPr lvl="0"/>
            <a:endParaRPr sz="2400"/>
          </a:p>
        </p:txBody>
      </p:sp>
      <p:sp>
        <p:nvSpPr>
          <p:cNvPr id="340" name="Shape 340"/>
          <p:cNvSpPr/>
          <p:nvPr/>
        </p:nvSpPr>
        <p:spPr>
          <a:xfrm>
            <a:off x="2539999" y="2340801"/>
            <a:ext cx="1375203"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Current driver</a:t>
            </a:r>
          </a:p>
        </p:txBody>
      </p:sp>
      <p:sp>
        <p:nvSpPr>
          <p:cNvPr id="341" name="Shape 341"/>
          <p:cNvSpPr/>
          <p:nvPr/>
        </p:nvSpPr>
        <p:spPr>
          <a:xfrm>
            <a:off x="203200" y="2442401"/>
            <a:ext cx="1625600" cy="7795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Single-turn test loop</a:t>
            </a:r>
          </a:p>
        </p:txBody>
      </p:sp>
      <p:sp>
        <p:nvSpPr>
          <p:cNvPr id="342" name="Shape 342"/>
          <p:cNvSpPr/>
          <p:nvPr/>
        </p:nvSpPr>
        <p:spPr>
          <a:xfrm>
            <a:off x="508000" y="3352800"/>
            <a:ext cx="1117600"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b="1"/>
            </a:lvl1pPr>
          </a:lstStyle>
          <a:p>
            <a:pPr lvl="0">
              <a:defRPr sz="1800" b="0"/>
            </a:pPr>
            <a:r>
              <a:rPr sz="1333"/>
              <a:t>Phantom</a:t>
            </a:r>
          </a:p>
        </p:txBody>
      </p:sp>
      <p:sp>
        <p:nvSpPr>
          <p:cNvPr id="343" name="Shape 343"/>
          <p:cNvSpPr/>
          <p:nvPr/>
        </p:nvSpPr>
        <p:spPr>
          <a:xfrm>
            <a:off x="203200" y="4876801"/>
            <a:ext cx="2133600" cy="512855"/>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ctr">
              <a:defRPr sz="1300" b="1"/>
            </a:lvl1pPr>
          </a:lstStyle>
          <a:p>
            <a:pPr lvl="0">
              <a:defRPr sz="1800" b="0"/>
            </a:pPr>
            <a:r>
              <a:rPr sz="1733"/>
              <a:t>3T scanner bore</a:t>
            </a:r>
          </a:p>
        </p:txBody>
      </p:sp>
      <p:sp>
        <p:nvSpPr>
          <p:cNvPr id="344" name="Shape 344"/>
          <p:cNvSpPr/>
          <p:nvPr/>
        </p:nvSpPr>
        <p:spPr>
          <a:xfrm>
            <a:off x="101599" y="921501"/>
            <a:ext cx="4511603" cy="820823"/>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867" u="sng"/>
              <a:t>Test</a:t>
            </a:r>
            <a:r>
              <a:rPr sz="1867"/>
              <a:t>: Update shims to +/-2A starting 500us before beginning of TR in EPI-GRE sequence</a:t>
            </a:r>
          </a:p>
        </p:txBody>
      </p:sp>
      <p:sp>
        <p:nvSpPr>
          <p:cNvPr id="345" name="Shape 345"/>
          <p:cNvSpPr/>
          <p:nvPr/>
        </p:nvSpPr>
        <p:spPr>
          <a:xfrm>
            <a:off x="4482800" y="5283199"/>
            <a:ext cx="6864401" cy="61551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800" i="1">
                <a:solidFill>
                  <a:srgbClr val="FF9900"/>
                </a:solidFill>
              </a:defRPr>
            </a:lvl1pPr>
          </a:lstStyle>
          <a:p>
            <a:pPr lvl="0">
              <a:defRPr i="0">
                <a:solidFill>
                  <a:srgbClr val="000000"/>
                </a:solidFill>
              </a:defRPr>
            </a:pPr>
            <a:r>
              <a:rPr sz="2400" dirty="0"/>
              <a:t>→ No RF “zipper” artifacts or structured noise</a:t>
            </a:r>
          </a:p>
        </p:txBody>
      </p:sp>
      <p:pic>
        <p:nvPicPr>
          <p:cNvPr id="346" name="image24.png"/>
          <p:cNvPicPr/>
          <p:nvPr/>
        </p:nvPicPr>
        <p:blipFill>
          <a:blip r:embed="rId3">
            <a:extLst/>
          </a:blip>
          <a:srcRect t="8113"/>
          <a:stretch>
            <a:fillRect/>
          </a:stretch>
        </p:blipFill>
        <p:spPr>
          <a:xfrm>
            <a:off x="7762965" y="2199433"/>
            <a:ext cx="3832635" cy="3012635"/>
          </a:xfrm>
          <a:prstGeom prst="rect">
            <a:avLst/>
          </a:prstGeom>
          <a:ln w="12700">
            <a:miter lim="400000"/>
          </a:ln>
        </p:spPr>
      </p:pic>
      <p:pic>
        <p:nvPicPr>
          <p:cNvPr id="347" name="image26.png"/>
          <p:cNvPicPr/>
          <p:nvPr/>
        </p:nvPicPr>
        <p:blipFill>
          <a:blip r:embed="rId4">
            <a:extLst/>
          </a:blip>
          <a:srcRect t="5231"/>
          <a:stretch>
            <a:fillRect/>
          </a:stretch>
        </p:blipFill>
        <p:spPr>
          <a:xfrm>
            <a:off x="3957268" y="2127599"/>
            <a:ext cx="3832633" cy="3084468"/>
          </a:xfrm>
          <a:prstGeom prst="rect">
            <a:avLst/>
          </a:prstGeom>
          <a:ln w="12700">
            <a:miter lim="400000"/>
          </a:ln>
        </p:spPr>
      </p:pic>
      <p:pic>
        <p:nvPicPr>
          <p:cNvPr id="348" name="image25.png"/>
          <p:cNvPicPr/>
          <p:nvPr/>
        </p:nvPicPr>
        <p:blipFill>
          <a:blip r:embed="rId5">
            <a:extLst/>
          </a:blip>
          <a:stretch>
            <a:fillRect/>
          </a:stretch>
        </p:blipFill>
        <p:spPr>
          <a:xfrm>
            <a:off x="11582400" y="2168965"/>
            <a:ext cx="654601" cy="3012635"/>
          </a:xfrm>
          <a:prstGeom prst="rect">
            <a:avLst/>
          </a:prstGeom>
          <a:ln w="12700">
            <a:miter lim="400000"/>
          </a:ln>
        </p:spPr>
      </p:pic>
      <p:sp>
        <p:nvSpPr>
          <p:cNvPr id="349" name="Shape 349"/>
          <p:cNvSpPr/>
          <p:nvPr/>
        </p:nvSpPr>
        <p:spPr>
          <a:xfrm>
            <a:off x="11531865" y="1730299"/>
            <a:ext cx="920003" cy="533502"/>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defRPr sz="1800"/>
            </a:pPr>
            <a:r>
              <a:rPr sz="1867"/>
              <a:t>a.u.</a:t>
            </a:r>
          </a:p>
        </p:txBody>
      </p:sp>
      <p:sp>
        <p:nvSpPr>
          <p:cNvPr id="350" name="Shape 350"/>
          <p:cNvSpPr/>
          <p:nvPr/>
        </p:nvSpPr>
        <p:spPr>
          <a:xfrm>
            <a:off x="7770401" y="2080400"/>
            <a:ext cx="653201"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a:lvl1pPr>
          </a:lstStyle>
          <a:p>
            <a:pPr lvl="0">
              <a:defRPr sz="1800"/>
            </a:pPr>
            <a:r>
              <a:rPr sz="1333"/>
              <a:t>+2A</a:t>
            </a:r>
          </a:p>
        </p:txBody>
      </p:sp>
      <p:sp>
        <p:nvSpPr>
          <p:cNvPr id="351" name="Shape 351"/>
          <p:cNvSpPr/>
          <p:nvPr/>
        </p:nvSpPr>
        <p:spPr>
          <a:xfrm>
            <a:off x="8583201" y="2080400"/>
            <a:ext cx="653201"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a:lvl1pPr>
          </a:lstStyle>
          <a:p>
            <a:pPr lvl="0">
              <a:defRPr sz="1800"/>
            </a:pPr>
            <a:r>
              <a:rPr sz="1333"/>
              <a:t>0A</a:t>
            </a:r>
          </a:p>
        </p:txBody>
      </p:sp>
      <p:sp>
        <p:nvSpPr>
          <p:cNvPr id="352" name="Shape 352"/>
          <p:cNvSpPr/>
          <p:nvPr/>
        </p:nvSpPr>
        <p:spPr>
          <a:xfrm>
            <a:off x="9362466" y="2081599"/>
            <a:ext cx="653201"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a:lvl1pPr>
          </a:lstStyle>
          <a:p>
            <a:pPr lvl="0">
              <a:defRPr sz="1800"/>
            </a:pPr>
            <a:r>
              <a:rPr sz="1333"/>
              <a:t>-2A</a:t>
            </a:r>
          </a:p>
        </p:txBody>
      </p:sp>
      <p:sp>
        <p:nvSpPr>
          <p:cNvPr id="353" name="Shape 353"/>
          <p:cNvSpPr/>
          <p:nvPr/>
        </p:nvSpPr>
        <p:spPr>
          <a:xfrm>
            <a:off x="10175266" y="2081599"/>
            <a:ext cx="653201" cy="45130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000"/>
            </a:lvl1pPr>
          </a:lstStyle>
          <a:p>
            <a:pPr lvl="0">
              <a:defRPr sz="1800"/>
            </a:pPr>
            <a:r>
              <a:rPr sz="1333"/>
              <a:t>0A</a:t>
            </a:r>
          </a:p>
        </p:txBody>
      </p:sp>
      <p:sp>
        <p:nvSpPr>
          <p:cNvPr id="354" name="Shape 354"/>
          <p:cNvSpPr/>
          <p:nvPr/>
        </p:nvSpPr>
        <p:spPr>
          <a:xfrm>
            <a:off x="5568401" y="859283"/>
            <a:ext cx="4896401" cy="57441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defRPr sz="1600" b="1"/>
            </a:lvl1pPr>
          </a:lstStyle>
          <a:p>
            <a:pPr lvl="0">
              <a:defRPr sz="1800" b="0"/>
            </a:pPr>
            <a:r>
              <a:rPr sz="2133"/>
              <a:t>EPI magnitude images (20 slices)</a:t>
            </a:r>
          </a:p>
        </p:txBody>
      </p:sp>
      <p:sp>
        <p:nvSpPr>
          <p:cNvPr id="35" name="Shape 319"/>
          <p:cNvSpPr/>
          <p:nvPr/>
        </p:nvSpPr>
        <p:spPr>
          <a:xfrm>
            <a:off x="4247833" y="1359201"/>
            <a:ext cx="3102001" cy="943934"/>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lgn="ctr">
              <a:defRPr sz="1800"/>
            </a:pPr>
            <a:r>
              <a:rPr sz="2267" dirty="0"/>
              <a:t>shim current OFF</a:t>
            </a:r>
          </a:p>
          <a:p>
            <a:pPr lvl="0" algn="ctr">
              <a:defRPr sz="1800"/>
            </a:pPr>
            <a:r>
              <a:rPr sz="2267" dirty="0">
                <a:solidFill>
                  <a:srgbClr val="FF9900"/>
                </a:solidFill>
              </a:rPr>
              <a:t>SNR = 48.0</a:t>
            </a:r>
          </a:p>
        </p:txBody>
      </p:sp>
      <p:sp>
        <p:nvSpPr>
          <p:cNvPr id="36" name="Shape 320"/>
          <p:cNvSpPr/>
          <p:nvPr/>
        </p:nvSpPr>
        <p:spPr>
          <a:xfrm>
            <a:off x="8147834" y="1359201"/>
            <a:ext cx="3102001" cy="943934"/>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lvl="0" algn="ctr">
              <a:defRPr sz="1800"/>
            </a:pPr>
            <a:r>
              <a:rPr sz="2267" dirty="0"/>
              <a:t>shim current ON</a:t>
            </a:r>
          </a:p>
          <a:p>
            <a:pPr lvl="0" algn="ctr">
              <a:defRPr sz="1800"/>
            </a:pPr>
            <a:r>
              <a:rPr sz="2267" dirty="0">
                <a:solidFill>
                  <a:srgbClr val="FF9900"/>
                </a:solidFill>
              </a:rPr>
              <a:t>SNR = 48.5</a:t>
            </a:r>
          </a:p>
        </p:txBody>
      </p:sp>
      <p:sp>
        <p:nvSpPr>
          <p:cNvPr id="34" name="Shape 261"/>
          <p:cNvSpPr>
            <a:spLocks noGrp="1"/>
          </p:cNvSpPr>
          <p:nvPr>
            <p:ph type="title"/>
          </p:nvPr>
        </p:nvSpPr>
        <p:spPr>
          <a:xfrm>
            <a:off x="9200" y="-16235"/>
            <a:ext cx="11956800" cy="763603"/>
          </a:xfrm>
          <a:prstGeom prst="rect">
            <a:avLst/>
          </a:prstGeom>
          <a:extLst>
            <a:ext uri="{C572A759-6A51-4108-AA02-DFA0A04FC94B}">
              <ma14:wrappingTextBoxFlag xmlns:ma14="http://schemas.microsoft.com/office/mac/drawingml/2011/main" val="1"/>
            </a:ext>
          </a:extLst>
        </p:spPr>
        <p:txBody>
          <a:bodyPr vert="horz" lIns="0" tIns="0" rIns="0" bIns="0" rtlCol="0" anchor="ctr">
            <a:normAutofit/>
          </a:bodyPr>
          <a:lstStyle>
            <a:lvl1pPr>
              <a:defRPr sz="2300"/>
            </a:lvl1pPr>
          </a:lstStyle>
          <a:p>
            <a:pPr lvl="0">
              <a:defRPr sz="1800"/>
            </a:pPr>
            <a:r>
              <a:rPr lang="en-US" sz="3200" dirty="0"/>
              <a:t> </a:t>
            </a:r>
            <a:r>
              <a:rPr sz="3200" dirty="0"/>
              <a:t>Results: </a:t>
            </a:r>
            <a:r>
              <a:rPr lang="en-US" sz="3200" dirty="0"/>
              <a:t>No excess RF noise caused by dynamic shimming</a:t>
            </a:r>
            <a:endParaRPr sz="3200" dirty="0"/>
          </a:p>
        </p:txBody>
      </p:sp>
    </p:spTree>
    <p:extLst>
      <p:ext uri="{BB962C8B-B14F-4D97-AF65-F5344CB8AC3E}">
        <p14:creationId xmlns:p14="http://schemas.microsoft.com/office/powerpoint/2010/main" val="159624028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8481012"/>
              </p:ext>
            </p:extLst>
          </p:nvPr>
        </p:nvGraphicFramePr>
        <p:xfrm>
          <a:off x="175768" y="91778"/>
          <a:ext cx="11427971" cy="8240776"/>
        </p:xfrm>
        <a:graphic>
          <a:graphicData uri="http://schemas.openxmlformats.org/drawingml/2006/table">
            <a:tbl>
              <a:tblPr firstRow="1" bandRow="1">
                <a:tableStyleId>{5C22544A-7EE6-4342-B048-85BDC9FD1C3A}</a:tableStyleId>
              </a:tblPr>
              <a:tblGrid>
                <a:gridCol w="1986736"/>
                <a:gridCol w="1458520"/>
                <a:gridCol w="1499616"/>
                <a:gridCol w="3063240"/>
                <a:gridCol w="630936"/>
                <a:gridCol w="2788923"/>
              </a:tblGrid>
              <a:tr h="255694">
                <a:tc>
                  <a:txBody>
                    <a:bodyPr/>
                    <a:lstStyle/>
                    <a:p>
                      <a:r>
                        <a:rPr lang="en-US" sz="1000" dirty="0" smtClean="0"/>
                        <a:t>Subsystem</a:t>
                      </a:r>
                      <a:endParaRPr lang="en-US" sz="1000" dirty="0"/>
                    </a:p>
                  </a:txBody>
                  <a:tcPr/>
                </a:tc>
                <a:tc>
                  <a:txBody>
                    <a:bodyPr/>
                    <a:lstStyle/>
                    <a:p>
                      <a:r>
                        <a:rPr lang="en-US" sz="1000" dirty="0" smtClean="0"/>
                        <a:t>Part name</a:t>
                      </a:r>
                      <a:endParaRPr lang="en-US" sz="1000" dirty="0"/>
                    </a:p>
                  </a:txBody>
                  <a:tcPr/>
                </a:tc>
                <a:tc>
                  <a:txBody>
                    <a:bodyPr/>
                    <a:lstStyle/>
                    <a:p>
                      <a:r>
                        <a:rPr lang="en-US" sz="1000" dirty="0" smtClean="0"/>
                        <a:t>Suggested part number</a:t>
                      </a:r>
                      <a:endParaRPr lang="en-US" sz="1000" dirty="0"/>
                    </a:p>
                  </a:txBody>
                  <a:tcPr/>
                </a:tc>
                <a:tc>
                  <a:txBody>
                    <a:bodyPr/>
                    <a:lstStyle/>
                    <a:p>
                      <a:r>
                        <a:rPr lang="en-US" sz="1000" dirty="0" smtClean="0"/>
                        <a:t>Link</a:t>
                      </a:r>
                      <a:endParaRPr lang="en-US" sz="1000" dirty="0"/>
                    </a:p>
                  </a:txBody>
                  <a:tcPr/>
                </a:tc>
                <a:tc>
                  <a:txBody>
                    <a:bodyPr/>
                    <a:lstStyle/>
                    <a:p>
                      <a:r>
                        <a:rPr lang="en-US" sz="1000" dirty="0" smtClean="0"/>
                        <a:t>Cost ($ USD)</a:t>
                      </a:r>
                      <a:endParaRPr lang="en-US" sz="1000" dirty="0"/>
                    </a:p>
                  </a:txBody>
                  <a:tcPr/>
                </a:tc>
                <a:tc>
                  <a:txBody>
                    <a:bodyPr/>
                    <a:lstStyle/>
                    <a:p>
                      <a:r>
                        <a:rPr lang="en-US" sz="1000" dirty="0" smtClean="0"/>
                        <a:t>Notes</a:t>
                      </a:r>
                      <a:endParaRPr lang="en-US" sz="1000" dirty="0"/>
                    </a:p>
                  </a:txBody>
                  <a:tcPr/>
                </a:tc>
              </a:tr>
              <a:tr h="271950">
                <a:tc>
                  <a:txBody>
                    <a:bodyPr/>
                    <a:lstStyle/>
                    <a:p>
                      <a:endParaRPr lang="en-US" sz="1000" dirty="0" smtClean="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tr>
              <a:tr h="299382">
                <a:tc>
                  <a:txBody>
                    <a:bodyPr/>
                    <a:lstStyle/>
                    <a:p>
                      <a:r>
                        <a:rPr lang="en-US" sz="1000" dirty="0" smtClean="0"/>
                        <a:t>ODU connectors. </a:t>
                      </a:r>
                      <a:endParaRPr lang="en-US" sz="1000" dirty="0"/>
                    </a:p>
                  </a:txBody>
                  <a:tcPr/>
                </a:tc>
                <a:tc>
                  <a:txBody>
                    <a:bodyPr/>
                    <a:lstStyle/>
                    <a:p>
                      <a:endParaRPr lang="en-US" sz="1000" dirty="0"/>
                    </a:p>
                  </a:txBody>
                  <a:tcPr/>
                </a:tc>
                <a:tc>
                  <a:txBody>
                    <a:bodyPr/>
                    <a:lstStyle/>
                    <a:p>
                      <a:endParaRPr lang="en-US" sz="1000" dirty="0"/>
                    </a:p>
                  </a:txBody>
                  <a:tcPr/>
                </a:tc>
                <a:tc>
                  <a:txBody>
                    <a:bodyPr/>
                    <a:lstStyle/>
                    <a:p>
                      <a:r>
                        <a:rPr lang="en-US" sz="1000" dirty="0" smtClean="0">
                          <a:hlinkClick r:id="rId2"/>
                        </a:rPr>
                        <a:t>https://www.odu-usa.com/fileadmin/redaktion/downloads/downloadcenter/brochures/ODU-MAC_ZERO_Manual_Mating-0518.pdf</a:t>
                      </a:r>
                      <a:endParaRPr lang="en-US" sz="1000" dirty="0" smtClean="0"/>
                    </a:p>
                    <a:p>
                      <a:endParaRPr lang="en-US" sz="1000" dirty="0"/>
                    </a:p>
                  </a:txBody>
                  <a:tcPr/>
                </a:tc>
                <a:tc>
                  <a:txBody>
                    <a:bodyPr/>
                    <a:lstStyle/>
                    <a:p>
                      <a:endParaRPr lang="en-US" sz="1000"/>
                    </a:p>
                  </a:txBody>
                  <a:tcPr/>
                </a:tc>
                <a:tc>
                  <a:txBody>
                    <a:bodyPr/>
                    <a:lstStyle/>
                    <a:p>
                      <a:r>
                        <a:rPr lang="en-US" sz="1000" dirty="0" smtClean="0"/>
                        <a:t>Helpful contacts at ODU who can help you purchase the correct part numbers:</a:t>
                      </a:r>
                    </a:p>
                    <a:p>
                      <a:endParaRPr lang="en-US" sz="1000" dirty="0" smtClean="0"/>
                    </a:p>
                    <a:p>
                      <a:r>
                        <a:rPr lang="en-US" sz="1000" dirty="0" err="1" smtClean="0"/>
                        <a:t>Hauger</a:t>
                      </a:r>
                      <a:r>
                        <a:rPr lang="en-US" sz="1000" dirty="0" smtClean="0"/>
                        <a:t> John </a:t>
                      </a:r>
                      <a:r>
                        <a:rPr lang="en-US" sz="1000" dirty="0" smtClean="0">
                          <a:hlinkClick r:id="rId3"/>
                        </a:rPr>
                        <a:t>John.Hauger@odu-usa.com</a:t>
                      </a:r>
                      <a:endParaRPr lang="en-US" sz="1000" dirty="0" smtClean="0"/>
                    </a:p>
                    <a:p>
                      <a:r>
                        <a:rPr lang="en-US" sz="1000" dirty="0" smtClean="0"/>
                        <a:t>Lowe Tom </a:t>
                      </a:r>
                      <a:r>
                        <a:rPr lang="en-US" sz="1000" dirty="0" smtClean="0">
                          <a:hlinkClick r:id="rId4"/>
                        </a:rPr>
                        <a:t>Tom.Lowe@odu-usa.com</a:t>
                      </a:r>
                      <a:endParaRPr lang="en-US" sz="1000" dirty="0" smtClean="0"/>
                    </a:p>
                    <a:p>
                      <a:endParaRPr lang="en-US" sz="1000" dirty="0" smtClean="0"/>
                    </a:p>
                    <a:p>
                      <a:r>
                        <a:rPr lang="en-US" sz="1000" dirty="0" smtClean="0"/>
                        <a:t>ODU Zero high-density connectors are available with 42-pin (21 channels) and 90-pin (45 channels)</a:t>
                      </a:r>
                      <a:r>
                        <a:rPr lang="en-US" sz="1000" baseline="0" dirty="0" smtClean="0"/>
                        <a:t> options for each connector.  See online documentation for more details.  </a:t>
                      </a:r>
                      <a:endParaRPr lang="en-US" sz="1000" dirty="0" smtClean="0"/>
                    </a:p>
                    <a:p>
                      <a:endParaRPr lang="en-US" sz="1000" dirty="0"/>
                    </a:p>
                  </a:txBody>
                  <a:tcPr/>
                </a:tc>
              </a:tr>
              <a:tr h="300736">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01752">
                <a:tc>
                  <a:txBody>
                    <a:bodyPr/>
                    <a:lstStyle/>
                    <a:p>
                      <a:r>
                        <a:rPr lang="en-US" sz="1000" dirty="0" smtClean="0"/>
                        <a:t>MIL-SPEC connectors</a:t>
                      </a:r>
                      <a:endParaRPr lang="en-US" sz="1000" dirty="0"/>
                    </a:p>
                  </a:txBody>
                  <a:tcPr/>
                </a:tc>
                <a:tc>
                  <a:txBody>
                    <a:bodyPr/>
                    <a:lstStyle/>
                    <a:p>
                      <a:r>
                        <a:rPr lang="en-US" sz="1000" dirty="0" smtClean="0"/>
                        <a:t>Male box-mount connector</a:t>
                      </a:r>
                      <a:endParaRPr lang="en-US" sz="1000" dirty="0"/>
                    </a:p>
                  </a:txBody>
                  <a:tcPr/>
                </a:tc>
                <a:tc>
                  <a:txBody>
                    <a:bodyPr/>
                    <a:lstStyle/>
                    <a:p>
                      <a:r>
                        <a:rPr lang="cs-CZ" sz="1000" b="0" i="0" kern="1200" dirty="0" smtClean="0">
                          <a:solidFill>
                            <a:schemeClr val="dk1"/>
                          </a:solidFill>
                          <a:effectLst/>
                          <a:latin typeface="+mn-lt"/>
                          <a:ea typeface="+mn-ea"/>
                          <a:cs typeface="+mn-cs"/>
                        </a:rPr>
                        <a:t>MS3112E20-16P</a:t>
                      </a:r>
                      <a:r>
                        <a:rPr lang="mr-IN" sz="1000" dirty="0" smtClean="0"/>
                        <a:t/>
                      </a:r>
                      <a:br>
                        <a:rPr lang="mr-IN" sz="1000" dirty="0" smtClean="0"/>
                      </a:br>
                      <a:endParaRPr lang="en-US" sz="1000" dirty="0"/>
                    </a:p>
                  </a:txBody>
                  <a:tcPr/>
                </a:tc>
                <a:tc>
                  <a:txBody>
                    <a:bodyPr/>
                    <a:lstStyle/>
                    <a:p>
                      <a:r>
                        <a:rPr lang="en-US" sz="1000" dirty="0" smtClean="0">
                          <a:hlinkClick r:id="rId5"/>
                        </a:rPr>
                        <a:t>https://www.mouser.com/ProductDetail/Amphenol-Industrial/MS3112E20-16P?qs=sGAEpiMZZMv%2fye0hRulZR%2fS5ltx8gSydeTjLcqhhYqo%3d</a:t>
                      </a:r>
                      <a:endParaRPr lang="en-US" sz="1000" dirty="0" smtClean="0"/>
                    </a:p>
                    <a:p>
                      <a:endParaRPr lang="en-US" sz="1000" dirty="0"/>
                    </a:p>
                  </a:txBody>
                  <a:tcPr/>
                </a:tc>
                <a:tc>
                  <a:txBody>
                    <a:bodyPr/>
                    <a:lstStyle/>
                    <a:p>
                      <a:r>
                        <a:rPr lang="en-US" sz="1000" dirty="0" smtClean="0"/>
                        <a:t>37</a:t>
                      </a:r>
                      <a:endParaRPr lang="en-US" sz="1000" dirty="0"/>
                    </a:p>
                  </a:txBody>
                  <a:tcPr/>
                </a:tc>
                <a:tc>
                  <a:txBody>
                    <a:bodyPr/>
                    <a:lstStyle/>
                    <a:p>
                      <a:r>
                        <a:rPr lang="en-US" sz="1000" dirty="0" smtClean="0"/>
                        <a:t>To use as</a:t>
                      </a:r>
                      <a:r>
                        <a:rPr lang="en-US" sz="1000" baseline="0" dirty="0" smtClean="0"/>
                        <a:t> 12V power input connector for the amplifier board enclosure</a:t>
                      </a:r>
                      <a:endParaRPr lang="en-US" sz="1000" dirty="0"/>
                    </a:p>
                  </a:txBody>
                  <a:tcPr/>
                </a:tc>
              </a:tr>
              <a:tr h="338328">
                <a:tc>
                  <a:txBody>
                    <a:bodyPr/>
                    <a:lstStyle/>
                    <a:p>
                      <a:endParaRPr lang="en-US" sz="1000"/>
                    </a:p>
                  </a:txBody>
                  <a:tcPr/>
                </a:tc>
                <a:tc>
                  <a:txBody>
                    <a:bodyPr/>
                    <a:lstStyle/>
                    <a:p>
                      <a:r>
                        <a:rPr lang="en-US" sz="1000" b="0" i="0" kern="1200" dirty="0" smtClean="0">
                          <a:solidFill>
                            <a:schemeClr val="dk1"/>
                          </a:solidFill>
                          <a:effectLst/>
                          <a:latin typeface="+mn-lt"/>
                          <a:ea typeface="+mn-ea"/>
                          <a:cs typeface="+mn-cs"/>
                        </a:rPr>
                        <a:t>Circular MIL Spec Connector 16P #16 SKT CONTACTS </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000" b="0" i="0" kern="1200" dirty="0" smtClean="0">
                          <a:solidFill>
                            <a:schemeClr val="dk1"/>
                          </a:solidFill>
                          <a:effectLst/>
                          <a:latin typeface="+mn-lt"/>
                          <a:ea typeface="+mn-ea"/>
                          <a:cs typeface="+mn-cs"/>
                        </a:rPr>
                        <a:t>MS3116F20-16S</a:t>
                      </a:r>
                    </a:p>
                    <a:p>
                      <a:endParaRPr lang="en-US" sz="1000" dirty="0"/>
                    </a:p>
                  </a:txBody>
                  <a:tcPr/>
                </a:tc>
                <a:tc>
                  <a:txBody>
                    <a:bodyPr/>
                    <a:lstStyle/>
                    <a:p>
                      <a:r>
                        <a:rPr lang="en-US" sz="1000" dirty="0" smtClean="0">
                          <a:hlinkClick r:id="rId6"/>
                        </a:rPr>
                        <a:t>https://www.mouser.com/ProductDetail/Amphenol-Industrial/MS3116F20-16S?qs=sGAEpiMZZMv%2fye0hRulZR%2fS5ltx8gSydZaYg9yxXhSg%3d</a:t>
                      </a:r>
                      <a:endParaRPr lang="en-US" sz="1000" dirty="0" smtClean="0"/>
                    </a:p>
                    <a:p>
                      <a:endParaRPr lang="en-US" sz="1000" dirty="0"/>
                    </a:p>
                  </a:txBody>
                  <a:tcPr/>
                </a:tc>
                <a:tc>
                  <a:txBody>
                    <a:bodyPr/>
                    <a:lstStyle/>
                    <a:p>
                      <a:r>
                        <a:rPr lang="en-US" sz="1000" dirty="0" smtClean="0"/>
                        <a:t>80</a:t>
                      </a:r>
                      <a:endParaRPr lang="en-US" sz="1000" dirty="0"/>
                    </a:p>
                  </a:txBody>
                  <a:tcPr/>
                </a:tc>
                <a:tc>
                  <a:txBody>
                    <a:bodyPr/>
                    <a:lstStyle/>
                    <a:p>
                      <a:r>
                        <a:rPr lang="en-US" sz="1000" dirty="0" smtClean="0"/>
                        <a:t>To connect</a:t>
                      </a:r>
                      <a:r>
                        <a:rPr lang="en-US" sz="1000" baseline="0" dirty="0" smtClean="0"/>
                        <a:t> to male box-mount connector on amplifier board enclosure for 12V power input (must make custom cable using this part)</a:t>
                      </a:r>
                      <a:endParaRPr lang="en-US" sz="1000" dirty="0"/>
                    </a:p>
                  </a:txBody>
                  <a:tcPr/>
                </a:tc>
              </a:tr>
              <a:tr h="338328">
                <a:tc>
                  <a:txBody>
                    <a:bodyPr/>
                    <a:lstStyle/>
                    <a:p>
                      <a:endParaRPr lang="en-US" sz="1000"/>
                    </a:p>
                  </a:txBody>
                  <a:tcPr/>
                </a:tc>
                <a:tc>
                  <a:txBody>
                    <a:bodyPr/>
                    <a:lstStyle/>
                    <a:p>
                      <a:r>
                        <a:rPr lang="en-US" sz="1000" b="0" i="0" kern="1200" dirty="0" smtClean="0">
                          <a:solidFill>
                            <a:schemeClr val="dk1"/>
                          </a:solidFill>
                          <a:effectLst/>
                          <a:latin typeface="+mn-lt"/>
                          <a:ea typeface="+mn-ea"/>
                          <a:cs typeface="+mn-cs"/>
                        </a:rPr>
                        <a:t>Circular MIL Spec Connector 16P Size 20 Pin Plug </a:t>
                      </a:r>
                      <a:r>
                        <a:rPr lang="en-US" sz="1000" b="0" i="0" kern="1200" dirty="0" err="1" smtClean="0">
                          <a:solidFill>
                            <a:schemeClr val="dk1"/>
                          </a:solidFill>
                          <a:effectLst/>
                          <a:latin typeface="+mn-lt"/>
                          <a:ea typeface="+mn-ea"/>
                          <a:cs typeface="+mn-cs"/>
                        </a:rPr>
                        <a:t>Strt</a:t>
                      </a:r>
                      <a:r>
                        <a:rPr lang="en-US" sz="1000" b="0" i="0" kern="1200" dirty="0" smtClean="0">
                          <a:solidFill>
                            <a:schemeClr val="dk1"/>
                          </a:solidFill>
                          <a:effectLst/>
                          <a:latin typeface="+mn-lt"/>
                          <a:ea typeface="+mn-ea"/>
                          <a:cs typeface="+mn-cs"/>
                        </a:rPr>
                        <a:t> Strain Relief</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000" b="0" i="0" kern="1200" dirty="0" smtClean="0">
                          <a:solidFill>
                            <a:schemeClr val="dk1"/>
                          </a:solidFill>
                          <a:effectLst/>
                          <a:latin typeface="+mn-lt"/>
                          <a:ea typeface="+mn-ea"/>
                          <a:cs typeface="+mn-cs"/>
                        </a:rPr>
                        <a:t>PT06E-20-16P-SR</a:t>
                      </a:r>
                    </a:p>
                    <a:p>
                      <a:endParaRPr lang="en-US" sz="1000" dirty="0"/>
                    </a:p>
                  </a:txBody>
                  <a:tcPr/>
                </a:tc>
                <a:tc>
                  <a:txBody>
                    <a:bodyPr/>
                    <a:lstStyle/>
                    <a:p>
                      <a:r>
                        <a:rPr lang="en-US" sz="1000" dirty="0" smtClean="0">
                          <a:hlinkClick r:id="rId7"/>
                        </a:rPr>
                        <a:t>https://www.mouser.com/ProductDetail/Amphenol-Industrial/PT06E-20-16P-SR?qs=%2fha2pyFadugSneYzzMZUg8xUloEPQyyBQexzX6MEOBwLIRvnztMUBQ%3d%3d</a:t>
                      </a:r>
                      <a:endParaRPr lang="en-US" sz="1000" dirty="0" smtClean="0"/>
                    </a:p>
                    <a:p>
                      <a:endParaRPr lang="en-US" sz="1000" dirty="0"/>
                    </a:p>
                  </a:txBody>
                  <a:tcPr/>
                </a:tc>
                <a:tc>
                  <a:txBody>
                    <a:bodyPr/>
                    <a:lstStyle/>
                    <a:p>
                      <a:r>
                        <a:rPr lang="en-US" sz="1000" dirty="0" smtClean="0"/>
                        <a:t>62</a:t>
                      </a:r>
                      <a:endParaRPr lang="en-US" sz="1000" dirty="0"/>
                    </a:p>
                  </a:txBody>
                  <a:tcPr/>
                </a:tc>
                <a:tc>
                  <a:txBody>
                    <a:bodyPr/>
                    <a:lstStyle/>
                    <a:p>
                      <a:r>
                        <a:rPr lang="en-US" sz="1000" dirty="0" smtClean="0"/>
                        <a:t>To connect to 12V power supply output box-mount</a:t>
                      </a:r>
                      <a:r>
                        <a:rPr lang="en-US" sz="1000" baseline="0" dirty="0" smtClean="0"/>
                        <a:t> connector (must make custom cable using this part)</a:t>
                      </a:r>
                      <a:endParaRPr lang="en-US" sz="1000" dirty="0"/>
                    </a:p>
                  </a:txBody>
                  <a:tcPr/>
                </a:tc>
              </a:tr>
              <a:tr h="370840">
                <a:tc>
                  <a:txBody>
                    <a:bodyPr/>
                    <a:lstStyle/>
                    <a:p>
                      <a:endParaRPr lang="en-US" sz="1000"/>
                    </a:p>
                  </a:txBody>
                  <a:tcPr/>
                </a:tc>
                <a:tc>
                  <a:txBody>
                    <a:bodyPr/>
                    <a:lstStyle/>
                    <a:p>
                      <a:r>
                        <a:rPr lang="en-US" sz="1000" dirty="0" smtClean="0"/>
                        <a:t>Female box mount connector</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000" b="0" i="0" kern="1200" dirty="0" smtClean="0">
                          <a:solidFill>
                            <a:schemeClr val="dk1"/>
                          </a:solidFill>
                          <a:effectLst/>
                          <a:latin typeface="+mn-lt"/>
                          <a:ea typeface="+mn-ea"/>
                          <a:cs typeface="+mn-cs"/>
                        </a:rPr>
                        <a:t>PT06E-20-16P-SR</a:t>
                      </a:r>
                    </a:p>
                    <a:p>
                      <a:endParaRPr lang="en-US" sz="1000" dirty="0"/>
                    </a:p>
                  </a:txBody>
                  <a:tcPr/>
                </a:tc>
                <a:tc>
                  <a:txBody>
                    <a:bodyPr/>
                    <a:lstStyle/>
                    <a:p>
                      <a:r>
                        <a:rPr lang="en-US" sz="1000" dirty="0" smtClean="0">
                          <a:hlinkClick r:id="rId7"/>
                        </a:rPr>
                        <a:t>https://www.mouser.com/ProductDetail/Amphenol-Industrial/PT06E-20-16P-SR?qs=%2fha2pyFadugSneYzzMZUg8xUloEPQyyBQexzX6MEOBwLIRvnztMUBQ%3d%3d</a:t>
                      </a:r>
                      <a:endParaRPr lang="en-US" sz="1000" dirty="0" smtClean="0"/>
                    </a:p>
                  </a:txBody>
                  <a:tcPr/>
                </a:tc>
                <a:tc>
                  <a:txBody>
                    <a:bodyPr/>
                    <a:lstStyle/>
                    <a:p>
                      <a:endParaRPr lang="en-US" sz="1000"/>
                    </a:p>
                  </a:txBody>
                  <a:tcPr/>
                </a:tc>
                <a:tc>
                  <a:txBody>
                    <a:bodyPr/>
                    <a:lstStyle/>
                    <a:p>
                      <a:endParaRPr lang="en-US" sz="1000" dirty="0"/>
                    </a:p>
                  </a:txBody>
                  <a:tcPr/>
                </a:tc>
              </a:tr>
              <a:tr h="286850">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70840">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70840">
                <a:tc>
                  <a:txBody>
                    <a:bodyPr/>
                    <a:lstStyle/>
                    <a:p>
                      <a:r>
                        <a:rPr lang="en-US" sz="1000" dirty="0" smtClean="0"/>
                        <a:t>Cooling System</a:t>
                      </a:r>
                      <a:endParaRPr lang="en-US" sz="1000" dirty="0"/>
                    </a:p>
                  </a:txBody>
                  <a:tcPr/>
                </a:tc>
                <a:tc>
                  <a:txBody>
                    <a:bodyPr/>
                    <a:lstStyle/>
                    <a:p>
                      <a:r>
                        <a:rPr lang="en-US" sz="1000" dirty="0" err="1" smtClean="0"/>
                        <a:t>Lytron</a:t>
                      </a:r>
                      <a:r>
                        <a:rPr lang="en-US" sz="1000" dirty="0" smtClean="0"/>
                        <a:t> Ambient Cooling System</a:t>
                      </a:r>
                      <a:r>
                        <a:rPr lang="en-US" sz="1000" baseline="0" dirty="0" smtClean="0"/>
                        <a:t> (rack-mount version)</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cap="all" dirty="0" smtClean="0">
                          <a:solidFill>
                            <a:schemeClr val="dk1"/>
                          </a:solidFill>
                          <a:effectLst/>
                          <a:latin typeface="+mn-lt"/>
                          <a:ea typeface="+mn-ea"/>
                          <a:cs typeface="+mn-cs"/>
                        </a:rPr>
                        <a:t>MCS20G01BB</a:t>
                      </a:r>
                    </a:p>
                    <a:p>
                      <a:endParaRPr lang="en-US" sz="1000" dirty="0"/>
                    </a:p>
                  </a:txBody>
                  <a:tcPr/>
                </a:tc>
                <a:tc>
                  <a:txBody>
                    <a:bodyPr/>
                    <a:lstStyle/>
                    <a:p>
                      <a:r>
                        <a:rPr lang="en-US" sz="1000" dirty="0" smtClean="0"/>
                        <a:t>https://</a:t>
                      </a:r>
                      <a:r>
                        <a:rPr lang="en-US" sz="1000" dirty="0" err="1" smtClean="0"/>
                        <a:t>www.lytrondirect.com</a:t>
                      </a:r>
                      <a:r>
                        <a:rPr lang="en-US" sz="1000" dirty="0" smtClean="0"/>
                        <a:t>/mcs20g01bb-ambient-cooling-system/</a:t>
                      </a:r>
                      <a:endParaRPr lang="en-US" sz="1000" dirty="0"/>
                    </a:p>
                  </a:txBody>
                  <a:tcPr/>
                </a:tc>
                <a:tc>
                  <a:txBody>
                    <a:bodyPr/>
                    <a:lstStyle/>
                    <a:p>
                      <a:r>
                        <a:rPr lang="en-US" sz="1000" dirty="0" smtClean="0"/>
                        <a:t>1400</a:t>
                      </a:r>
                      <a:endParaRPr lang="en-US" sz="1000" dirty="0"/>
                    </a:p>
                  </a:txBody>
                  <a:tcPr/>
                </a:tc>
                <a:tc>
                  <a:txBody>
                    <a:bodyPr/>
                    <a:lstStyle/>
                    <a:p>
                      <a:endParaRPr lang="en-US" sz="1000" dirty="0"/>
                    </a:p>
                  </a:txBody>
                  <a:tcPr/>
                </a:tc>
              </a:tr>
              <a:tr h="306832">
                <a:tc>
                  <a:txBody>
                    <a:bodyPr/>
                    <a:lstStyle/>
                    <a:p>
                      <a:endParaRPr lang="en-US" sz="1000" dirty="0"/>
                    </a:p>
                  </a:txBody>
                  <a:tcPr/>
                </a:tc>
                <a:tc>
                  <a:txBody>
                    <a:bodyPr/>
                    <a:lstStyle/>
                    <a:p>
                      <a:r>
                        <a:rPr lang="en-US" sz="1000" dirty="0" err="1" smtClean="0"/>
                        <a:t>Lytron</a:t>
                      </a:r>
                      <a:r>
                        <a:rPr lang="en-US" sz="1000" dirty="0" smtClean="0"/>
                        <a:t> cold plate (6-pass), 12”x3.8”,  ¼” thick</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000" b="0" i="0" kern="1200" cap="all" dirty="0" smtClean="0">
                          <a:solidFill>
                            <a:schemeClr val="dk1"/>
                          </a:solidFill>
                          <a:effectLst/>
                          <a:latin typeface="+mn-lt"/>
                          <a:ea typeface="+mn-ea"/>
                          <a:cs typeface="+mn-cs"/>
                        </a:rPr>
                        <a:t>CP15G05</a:t>
                      </a:r>
                    </a:p>
                    <a:p>
                      <a:endParaRPr lang="en-US" sz="1000" dirty="0"/>
                    </a:p>
                  </a:txBody>
                  <a:tcPr/>
                </a:tc>
                <a:tc>
                  <a:txBody>
                    <a:bodyPr/>
                    <a:lstStyle/>
                    <a:p>
                      <a:r>
                        <a:rPr lang="en-US" sz="1000" dirty="0" smtClean="0"/>
                        <a:t>https://</a:t>
                      </a:r>
                      <a:r>
                        <a:rPr lang="en-US" sz="1000" dirty="0" err="1" smtClean="0"/>
                        <a:t>www.lytrondirect.com</a:t>
                      </a:r>
                      <a:r>
                        <a:rPr lang="en-US" sz="1000" dirty="0" smtClean="0"/>
                        <a:t>/cp15g05-tubed-cold-plate/cp15g05/</a:t>
                      </a:r>
                      <a:endParaRPr lang="en-US" sz="1000" dirty="0"/>
                    </a:p>
                  </a:txBody>
                  <a:tcPr/>
                </a:tc>
                <a:tc>
                  <a:txBody>
                    <a:bodyPr/>
                    <a:lstStyle/>
                    <a:p>
                      <a:r>
                        <a:rPr lang="en-US" sz="1000" dirty="0" smtClean="0"/>
                        <a:t>167</a:t>
                      </a:r>
                      <a:endParaRPr lang="en-US" sz="1000" dirty="0"/>
                    </a:p>
                  </a:txBody>
                  <a:tcPr/>
                </a:tc>
                <a:tc>
                  <a:txBody>
                    <a:bodyPr/>
                    <a:lstStyle/>
                    <a:p>
                      <a:r>
                        <a:rPr lang="en-US" sz="1000" dirty="0" smtClean="0"/>
                        <a:t>Carefully drill holes in this cold plate for mounting</a:t>
                      </a:r>
                      <a:r>
                        <a:rPr lang="en-US" sz="1000" baseline="0" dirty="0" smtClean="0"/>
                        <a:t> OPA549 op amps.  Put thermal grease between op amps and aluminum cold plate.</a:t>
                      </a:r>
                      <a:endParaRPr lang="en-US" sz="1000" dirty="0"/>
                    </a:p>
                  </a:txBody>
                  <a:tcPr/>
                </a:tc>
              </a:tr>
              <a:tr h="222504">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22504">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bl>
          </a:graphicData>
        </a:graphic>
      </p:graphicFrame>
    </p:spTree>
    <p:extLst>
      <p:ext uri="{BB962C8B-B14F-4D97-AF65-F5344CB8AC3E}">
        <p14:creationId xmlns:p14="http://schemas.microsoft.com/office/powerpoint/2010/main" val="1309666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00756928"/>
              </p:ext>
            </p:extLst>
          </p:nvPr>
        </p:nvGraphicFramePr>
        <p:xfrm>
          <a:off x="175768" y="91778"/>
          <a:ext cx="11427971" cy="6685958"/>
        </p:xfrm>
        <a:graphic>
          <a:graphicData uri="http://schemas.openxmlformats.org/drawingml/2006/table">
            <a:tbl>
              <a:tblPr firstRow="1" bandRow="1">
                <a:tableStyleId>{5C22544A-7EE6-4342-B048-85BDC9FD1C3A}</a:tableStyleId>
              </a:tblPr>
              <a:tblGrid>
                <a:gridCol w="1986736"/>
                <a:gridCol w="1986736"/>
                <a:gridCol w="1254780"/>
                <a:gridCol w="1494291"/>
                <a:gridCol w="608913"/>
                <a:gridCol w="4096515"/>
              </a:tblGrid>
              <a:tr h="255694">
                <a:tc>
                  <a:txBody>
                    <a:bodyPr/>
                    <a:lstStyle/>
                    <a:p>
                      <a:r>
                        <a:rPr lang="en-US" sz="1000" dirty="0" smtClean="0"/>
                        <a:t>Subsystem</a:t>
                      </a:r>
                      <a:endParaRPr lang="en-US" sz="1000" dirty="0"/>
                    </a:p>
                  </a:txBody>
                  <a:tcPr/>
                </a:tc>
                <a:tc>
                  <a:txBody>
                    <a:bodyPr/>
                    <a:lstStyle/>
                    <a:p>
                      <a:r>
                        <a:rPr lang="en-US" sz="1000" dirty="0" smtClean="0"/>
                        <a:t>Part name</a:t>
                      </a:r>
                      <a:endParaRPr lang="en-US" sz="1000" dirty="0"/>
                    </a:p>
                  </a:txBody>
                  <a:tcPr/>
                </a:tc>
                <a:tc>
                  <a:txBody>
                    <a:bodyPr/>
                    <a:lstStyle/>
                    <a:p>
                      <a:r>
                        <a:rPr lang="en-US" sz="1000" dirty="0" smtClean="0"/>
                        <a:t>Suggested part number</a:t>
                      </a:r>
                      <a:endParaRPr lang="en-US" sz="1000" dirty="0"/>
                    </a:p>
                  </a:txBody>
                  <a:tcPr/>
                </a:tc>
                <a:tc>
                  <a:txBody>
                    <a:bodyPr/>
                    <a:lstStyle/>
                    <a:p>
                      <a:r>
                        <a:rPr lang="en-US" sz="1000" dirty="0" smtClean="0"/>
                        <a:t>Link</a:t>
                      </a:r>
                      <a:endParaRPr lang="en-US" sz="1000" dirty="0"/>
                    </a:p>
                  </a:txBody>
                  <a:tcPr/>
                </a:tc>
                <a:tc>
                  <a:txBody>
                    <a:bodyPr/>
                    <a:lstStyle/>
                    <a:p>
                      <a:r>
                        <a:rPr lang="en-US" sz="1000" dirty="0" smtClean="0"/>
                        <a:t>Cost ($ USD)</a:t>
                      </a:r>
                      <a:endParaRPr lang="en-US" sz="1000" dirty="0"/>
                    </a:p>
                  </a:txBody>
                  <a:tcPr/>
                </a:tc>
                <a:tc>
                  <a:txBody>
                    <a:bodyPr/>
                    <a:lstStyle/>
                    <a:p>
                      <a:r>
                        <a:rPr lang="en-US" sz="1000" dirty="0" smtClean="0"/>
                        <a:t>Notes</a:t>
                      </a:r>
                      <a:endParaRPr lang="en-US" sz="1000" dirty="0"/>
                    </a:p>
                  </a:txBody>
                  <a:tcPr/>
                </a:tc>
              </a:tr>
              <a:tr h="271950">
                <a:tc>
                  <a:txBody>
                    <a:bodyPr/>
                    <a:lstStyle/>
                    <a:p>
                      <a:endParaRPr lang="en-US" sz="1000" dirty="0" smtClean="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r>
              <a:tr h="299382">
                <a:tc>
                  <a:txBody>
                    <a:bodyPr/>
                    <a:lstStyle/>
                    <a:p>
                      <a:r>
                        <a:rPr lang="en-US" sz="900" dirty="0" smtClean="0"/>
                        <a:t>Plumbing (Swage-</a:t>
                      </a:r>
                      <a:r>
                        <a:rPr lang="en-US" sz="900" dirty="0" err="1" smtClean="0"/>
                        <a:t>Lok</a:t>
                      </a:r>
                      <a:r>
                        <a:rPr lang="en-US" sz="900" dirty="0" smtClean="0"/>
                        <a:t>)</a:t>
                      </a:r>
                      <a:endParaRPr lang="en-US" sz="900" dirty="0"/>
                    </a:p>
                  </a:txBody>
                  <a:tcPr/>
                </a:tc>
                <a:tc>
                  <a:txBody>
                    <a:bodyPr/>
                    <a:lstStyle/>
                    <a:p>
                      <a:r>
                        <a:rPr lang="en-US" sz="900" dirty="0" smtClean="0"/>
                        <a:t>Brass hose tube adapter 1/4</a:t>
                      </a:r>
                      <a:endParaRPr lang="en-US" sz="900" dirty="0"/>
                    </a:p>
                  </a:txBody>
                  <a:tcPr/>
                </a:tc>
                <a:tc>
                  <a:txBody>
                    <a:bodyPr/>
                    <a:lstStyle/>
                    <a:p>
                      <a:r>
                        <a:rPr lang="mr-IN" sz="900" dirty="0" smtClean="0"/>
                        <a:t>B-4-HC-A-401</a:t>
                      </a:r>
                      <a:endParaRPr lang="en-US" sz="900" dirty="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r>
              <a:tr h="338328">
                <a:tc>
                  <a:txBody>
                    <a:bodyPr/>
                    <a:lstStyle/>
                    <a:p>
                      <a:endParaRPr lang="en-US" sz="900" dirty="0"/>
                    </a:p>
                  </a:txBody>
                  <a:tcPr/>
                </a:tc>
                <a:tc>
                  <a:txBody>
                    <a:bodyPr/>
                    <a:lstStyle/>
                    <a:p>
                      <a:r>
                        <a:rPr lang="en-US" sz="900" dirty="0" smtClean="0"/>
                        <a:t>Vinyl tubing</a:t>
                      </a:r>
                      <a:endParaRPr lang="en-US" sz="900" dirty="0"/>
                    </a:p>
                  </a:txBody>
                  <a:tcPr/>
                </a:tc>
                <a:tc>
                  <a:txBody>
                    <a:bodyPr/>
                    <a:lstStyle/>
                    <a:p>
                      <a:r>
                        <a:rPr lang="mr-IN" sz="900" dirty="0" smtClean="0"/>
                        <a:t>LT-8-10 </a:t>
                      </a:r>
                      <a:endParaRPr lang="en-US" sz="900" dirty="0"/>
                    </a:p>
                  </a:txBody>
                  <a:tcPr/>
                </a:tc>
                <a:tc>
                  <a:txBody>
                    <a:bodyPr/>
                    <a:lstStyle/>
                    <a:p>
                      <a:endParaRPr lang="en-US" sz="900" dirty="0"/>
                    </a:p>
                  </a:txBody>
                  <a:tcPr/>
                </a:tc>
                <a:tc>
                  <a:txBody>
                    <a:bodyPr/>
                    <a:lstStyle/>
                    <a:p>
                      <a:endParaRPr lang="en-US" sz="900" dirty="0"/>
                    </a:p>
                  </a:txBody>
                  <a:tcPr/>
                </a:tc>
                <a:tc>
                  <a:txBody>
                    <a:bodyPr/>
                    <a:lstStyle/>
                    <a:p>
                      <a:r>
                        <a:rPr lang="mr-IN" sz="900" dirty="0" err="1" smtClean="0"/>
                        <a:t>Vinyl</a:t>
                      </a:r>
                      <a:r>
                        <a:rPr lang="mr-IN" sz="900" dirty="0" smtClean="0"/>
                        <a:t> </a:t>
                      </a:r>
                      <a:r>
                        <a:rPr lang="mr-IN" sz="900" dirty="0" err="1" smtClean="0"/>
                        <a:t>Tubing</a:t>
                      </a:r>
                      <a:r>
                        <a:rPr lang="mr-IN" sz="900" dirty="0" smtClean="0"/>
                        <a:t>, 1/2 </a:t>
                      </a:r>
                      <a:r>
                        <a:rPr lang="mr-IN" sz="900" dirty="0" err="1" smtClean="0"/>
                        <a:t>in</a:t>
                      </a:r>
                      <a:r>
                        <a:rPr lang="mr-IN" sz="900" dirty="0" smtClean="0"/>
                        <a:t>. ID - 5/8</a:t>
                      </a:r>
                      <a:endParaRPr lang="en-US" sz="900" dirty="0"/>
                    </a:p>
                  </a:txBody>
                  <a:tcPr/>
                </a:tc>
              </a:tr>
              <a:tr h="292608">
                <a:tc>
                  <a:txBody>
                    <a:bodyPr/>
                    <a:lstStyle/>
                    <a:p>
                      <a:endParaRPr lang="en-US" sz="900" dirty="0"/>
                    </a:p>
                  </a:txBody>
                  <a:tcPr/>
                </a:tc>
                <a:tc>
                  <a:txBody>
                    <a:bodyPr/>
                    <a:lstStyle/>
                    <a:p>
                      <a:r>
                        <a:rPr lang="en-US" sz="900" dirty="0" smtClean="0"/>
                        <a:t>Brass Reducer, 1/4 in. OD </a:t>
                      </a:r>
                      <a:endParaRPr lang="en-US" sz="900" dirty="0"/>
                    </a:p>
                  </a:txBody>
                  <a:tcPr/>
                </a:tc>
                <a:tc>
                  <a:txBody>
                    <a:bodyPr/>
                    <a:lstStyle/>
                    <a:p>
                      <a:r>
                        <a:rPr lang="mr-IN" sz="900" dirty="0" smtClean="0"/>
                        <a:t>B-400-R-8 </a:t>
                      </a:r>
                      <a:endParaRPr lang="en-US" sz="900" dirty="0"/>
                    </a:p>
                  </a:txBody>
                  <a:tcPr/>
                </a:tc>
                <a:tc>
                  <a:txBody>
                    <a:bodyPr/>
                    <a:lstStyle/>
                    <a:p>
                      <a:endParaRPr lang="en-US" sz="900" dirty="0"/>
                    </a:p>
                  </a:txBody>
                  <a:tcPr/>
                </a:tc>
                <a:tc>
                  <a:txBody>
                    <a:bodyPr/>
                    <a:lstStyle/>
                    <a:p>
                      <a:endParaRPr lang="en-US" sz="900" dirty="0"/>
                    </a:p>
                  </a:txBody>
                  <a:tcPr/>
                </a:tc>
                <a:tc>
                  <a:txBody>
                    <a:bodyPr/>
                    <a:lstStyle/>
                    <a:p>
                      <a:endParaRPr lang="en-US" sz="900" dirty="0"/>
                    </a:p>
                  </a:txBody>
                  <a:tcPr/>
                </a:tc>
              </a:tr>
              <a:tr h="301752">
                <a:tc>
                  <a:txBody>
                    <a:bodyPr/>
                    <a:lstStyle/>
                    <a:p>
                      <a:endParaRPr lang="en-US" sz="1000"/>
                    </a:p>
                  </a:txBody>
                  <a:tcPr/>
                </a:tc>
                <a:tc>
                  <a:txBody>
                    <a:bodyPr/>
                    <a:lstStyle/>
                    <a:p>
                      <a:r>
                        <a:rPr lang="en-US" sz="1000" dirty="0" smtClean="0"/>
                        <a:t>Brass Hose Tube Adapter, 1/2 </a:t>
                      </a:r>
                      <a:r>
                        <a:rPr lang="en-US" sz="1000" dirty="0" err="1" smtClean="0"/>
                        <a:t>i</a:t>
                      </a:r>
                      <a:endParaRPr lang="en-US" sz="1000" dirty="0"/>
                    </a:p>
                  </a:txBody>
                  <a:tcPr/>
                </a:tc>
                <a:tc>
                  <a:txBody>
                    <a:bodyPr/>
                    <a:lstStyle/>
                    <a:p>
                      <a:r>
                        <a:rPr lang="mr-IN" sz="1000" dirty="0" smtClean="0"/>
                        <a:t>B-8-HC-A-811 </a:t>
                      </a:r>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r>
              <a:tr h="370840">
                <a:tc>
                  <a:txBody>
                    <a:bodyPr/>
                    <a:lstStyle/>
                    <a:p>
                      <a:endParaRPr lang="en-US" sz="1000" dirty="0" smtClean="0"/>
                    </a:p>
                  </a:txBody>
                  <a:tcPr/>
                </a:tc>
                <a:tc>
                  <a:txBody>
                    <a:bodyPr/>
                    <a:lstStyle/>
                    <a:p>
                      <a:r>
                        <a:rPr lang="en-US" sz="1000" dirty="0" smtClean="0"/>
                        <a:t>Brass Quick Connect Bulkhead B</a:t>
                      </a:r>
                      <a:endParaRPr lang="en-US" sz="1000" dirty="0"/>
                    </a:p>
                  </a:txBody>
                  <a:tcPr/>
                </a:tc>
                <a:tc>
                  <a:txBody>
                    <a:bodyPr/>
                    <a:lstStyle/>
                    <a:p>
                      <a:r>
                        <a:rPr lang="mr-IN" sz="1000" dirty="0" smtClean="0"/>
                        <a:t>B-QC8-B1-810 </a:t>
                      </a:r>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r>
              <a:tr h="287528">
                <a:tc>
                  <a:txBody>
                    <a:bodyPr/>
                    <a:lstStyle/>
                    <a:p>
                      <a:endParaRPr lang="en-US" sz="1000" dirty="0"/>
                    </a:p>
                  </a:txBody>
                  <a:tcPr/>
                </a:tc>
                <a:tc>
                  <a:txBody>
                    <a:bodyPr/>
                    <a:lstStyle/>
                    <a:p>
                      <a:r>
                        <a:rPr lang="en-US" sz="1000" dirty="0" smtClean="0"/>
                        <a:t>Brass Quick Connect Stem, 1/2</a:t>
                      </a:r>
                      <a:endParaRPr lang="en-US" sz="1000" dirty="0"/>
                    </a:p>
                  </a:txBody>
                  <a:tcPr/>
                </a:tc>
                <a:tc>
                  <a:txBody>
                    <a:bodyPr/>
                    <a:lstStyle/>
                    <a:p>
                      <a:r>
                        <a:rPr lang="mr-IN" sz="1000" dirty="0" smtClean="0"/>
                        <a:t>B-QC8-D-810 </a:t>
                      </a:r>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245872">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27584">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55016">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00736">
                <a:tc>
                  <a:txBody>
                    <a:bodyPr/>
                    <a:lstStyle/>
                    <a:p>
                      <a:r>
                        <a:rPr lang="en-US" sz="1000" dirty="0" smtClean="0"/>
                        <a:t>Filter</a:t>
                      </a:r>
                      <a:r>
                        <a:rPr lang="en-US" sz="1000" baseline="0" dirty="0" smtClean="0"/>
                        <a:t> (to be continued</a:t>
                      </a:r>
                      <a:r>
                        <a:rPr lang="mr-IN" sz="1000" baseline="0" dirty="0" smtClean="0"/>
                        <a:t>…</a:t>
                      </a:r>
                      <a:r>
                        <a:rPr lang="en-US" sz="1000" baseline="0" dirty="0" smtClean="0"/>
                        <a:t>) </a:t>
                      </a:r>
                      <a:endParaRPr lang="en-US" sz="1000" dirty="0"/>
                    </a:p>
                  </a:txBody>
                  <a:tcPr/>
                </a:tc>
                <a:tc>
                  <a:txBody>
                    <a:bodyPr/>
                    <a:lstStyle/>
                    <a:p>
                      <a:r>
                        <a:rPr lang="fr-FR" sz="1000" dirty="0" err="1" smtClean="0"/>
                        <a:t>Schaffner</a:t>
                      </a:r>
                      <a:r>
                        <a:rPr lang="fr-FR" sz="1000" baseline="0" dirty="0" smtClean="0"/>
                        <a:t> 200 </a:t>
                      </a:r>
                      <a:r>
                        <a:rPr lang="fr-FR" sz="1000" baseline="0" dirty="0" err="1" smtClean="0"/>
                        <a:t>amp</a:t>
                      </a:r>
                      <a:r>
                        <a:rPr lang="fr-FR" sz="1000" baseline="0" dirty="0" smtClean="0"/>
                        <a:t> </a:t>
                      </a:r>
                      <a:r>
                        <a:rPr lang="fr-FR" sz="1000" baseline="0" dirty="0" err="1" smtClean="0"/>
                        <a:t>filter</a:t>
                      </a:r>
                      <a:r>
                        <a:rPr lang="fr-FR" sz="1000" baseline="0" dirty="0" smtClean="0"/>
                        <a:t> </a:t>
                      </a:r>
                      <a:r>
                        <a:rPr lang="fr-FR" sz="1000" baseline="0" dirty="0" err="1" smtClean="0"/>
                        <a:t>capacitor</a:t>
                      </a:r>
                      <a:endParaRPr lang="en-US" sz="1000" dirty="0"/>
                    </a:p>
                  </a:txBody>
                  <a:tcPr/>
                </a:tc>
                <a:tc>
                  <a:txBody>
                    <a:bodyPr/>
                    <a:lstStyle/>
                    <a:p>
                      <a:r>
                        <a:rPr lang="fr-FR" sz="1000" dirty="0" smtClean="0"/>
                        <a:t>FN 7563-200-M10 </a:t>
                      </a:r>
                      <a:endParaRPr lang="en-US" sz="1000" dirty="0"/>
                    </a:p>
                  </a:txBody>
                  <a:tcPr/>
                </a:tc>
                <a:tc>
                  <a:txBody>
                    <a:bodyPr/>
                    <a:lstStyle/>
                    <a:p>
                      <a:r>
                        <a:rPr lang="en-US" sz="1000" dirty="0" smtClean="0">
                          <a:hlinkClick r:id="rId2"/>
                        </a:rPr>
                        <a:t>https://www.digikey.com/products/en?FV=ffec4bdd</a:t>
                      </a:r>
                      <a:endParaRPr lang="en-US" sz="1000" dirty="0" smtClean="0"/>
                    </a:p>
                  </a:txBody>
                  <a:tcPr/>
                </a:tc>
                <a:tc>
                  <a:txBody>
                    <a:bodyPr/>
                    <a:lstStyle/>
                    <a:p>
                      <a:endParaRPr lang="en-US" sz="1000"/>
                    </a:p>
                  </a:txBody>
                  <a:tcPr/>
                </a:tc>
                <a:tc>
                  <a:txBody>
                    <a:bodyPr/>
                    <a:lstStyle/>
                    <a:p>
                      <a:r>
                        <a:rPr lang="en-US" sz="1000" dirty="0" smtClean="0"/>
                        <a:t>Be sure to filter both the input power line and return path.  Use</a:t>
                      </a:r>
                      <a:r>
                        <a:rPr lang="en-US" sz="1000" baseline="0" dirty="0" smtClean="0"/>
                        <a:t> filter capacitor that is mounted to the faraday shield of the magnet room.</a:t>
                      </a:r>
                      <a:endParaRPr lang="en-US" sz="1000" dirty="0"/>
                    </a:p>
                  </a:txBody>
                  <a:tcPr/>
                </a:tc>
              </a:tr>
              <a:tr h="301752">
                <a:tc>
                  <a:txBody>
                    <a:bodyPr/>
                    <a:lstStyle/>
                    <a:p>
                      <a:endParaRPr lang="en-US" sz="1000" dirty="0"/>
                    </a:p>
                  </a:txBody>
                  <a:tcPr/>
                </a:tc>
                <a:tc>
                  <a:txBody>
                    <a:bodyPr/>
                    <a:lstStyle/>
                    <a:p>
                      <a:r>
                        <a:rPr lang="en-US" sz="1000" dirty="0" err="1" smtClean="0"/>
                        <a:t>Schaffner</a:t>
                      </a:r>
                      <a:r>
                        <a:rPr lang="en-US" sz="1000" baseline="0" dirty="0" smtClean="0"/>
                        <a:t> 100 amp filter capacitor</a:t>
                      </a:r>
                      <a:endParaRPr lang="en-US" sz="1000" dirty="0"/>
                    </a:p>
                  </a:txBody>
                  <a:tcPr/>
                </a:tc>
                <a:tc>
                  <a:txBody>
                    <a:bodyPr/>
                    <a:lstStyle/>
                    <a:p>
                      <a:r>
                        <a:rPr lang="mr-IN" sz="1000" dirty="0" smtClean="0"/>
                        <a:t>FN 7563-100-M8 </a:t>
                      </a:r>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38328">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70840">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86850">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70840">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370840">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306832">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r h="222504">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dirty="0"/>
                    </a:p>
                  </a:txBody>
                  <a:tcPr/>
                </a:tc>
              </a:tr>
              <a:tr h="222504">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r>
            </a:tbl>
          </a:graphicData>
        </a:graphic>
      </p:graphicFrame>
    </p:spTree>
    <p:extLst>
      <p:ext uri="{BB962C8B-B14F-4D97-AF65-F5344CB8AC3E}">
        <p14:creationId xmlns:p14="http://schemas.microsoft.com/office/powerpoint/2010/main" val="951134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03"/>
          <p:cNvSpPr/>
          <p:nvPr/>
        </p:nvSpPr>
        <p:spPr>
          <a:xfrm>
            <a:off x="4789513" y="678599"/>
            <a:ext cx="2447312" cy="1285775"/>
          </a:xfrm>
          <a:prstGeom prst="roundRect">
            <a:avLst>
              <a:gd name="adj" fmla="val 16667"/>
            </a:avLst>
          </a:prstGeom>
          <a:solidFill>
            <a:schemeClr val="tx1"/>
          </a:solidFill>
          <a:ln w="38100">
            <a:solidFill>
              <a:schemeClr val="bg1">
                <a:lumMod val="75000"/>
              </a:schemeClr>
            </a:solidFill>
            <a:round/>
          </a:ln>
        </p:spPr>
        <p:txBody>
          <a:bodyPr lIns="0" tIns="0" rIns="0" bIns="0" anchor="ctr"/>
          <a:lstStyle/>
          <a:p>
            <a:pPr lvl="0"/>
            <a:endParaRPr sz="1600">
              <a:latin typeface="Arial" charset="0"/>
              <a:ea typeface="Arial" charset="0"/>
              <a:cs typeface="Arial" charset="0"/>
            </a:endParaRPr>
          </a:p>
        </p:txBody>
      </p:sp>
      <p:sp>
        <p:nvSpPr>
          <p:cNvPr id="3" name="Shape 403"/>
          <p:cNvSpPr/>
          <p:nvPr/>
        </p:nvSpPr>
        <p:spPr>
          <a:xfrm>
            <a:off x="4977432" y="2632010"/>
            <a:ext cx="2039314" cy="1280973"/>
          </a:xfrm>
          <a:prstGeom prst="roundRect">
            <a:avLst>
              <a:gd name="adj" fmla="val 16667"/>
            </a:avLst>
          </a:prstGeom>
          <a:solidFill>
            <a:schemeClr val="tx1"/>
          </a:solidFill>
          <a:ln w="38100">
            <a:solidFill>
              <a:schemeClr val="bg1">
                <a:lumMod val="75000"/>
              </a:schemeClr>
            </a:solidFill>
            <a:round/>
          </a:ln>
        </p:spPr>
        <p:txBody>
          <a:bodyPr lIns="0" tIns="0" rIns="0" bIns="0" anchor="ctr"/>
          <a:lstStyle/>
          <a:p>
            <a:pPr lvl="0"/>
            <a:endParaRPr sz="1600">
              <a:latin typeface="Arial" charset="0"/>
              <a:ea typeface="Arial" charset="0"/>
              <a:cs typeface="Arial" charset="0"/>
            </a:endParaRPr>
          </a:p>
        </p:txBody>
      </p:sp>
      <p:sp>
        <p:nvSpPr>
          <p:cNvPr id="4" name="Shape 408"/>
          <p:cNvSpPr/>
          <p:nvPr/>
        </p:nvSpPr>
        <p:spPr>
          <a:xfrm>
            <a:off x="7036207" y="3346913"/>
            <a:ext cx="1637814" cy="10682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path>
            </a:pathLst>
          </a:custGeom>
          <a:ln w="38100">
            <a:solidFill>
              <a:srgbClr val="595959"/>
            </a:solidFill>
            <a:round/>
            <a:headEnd type="triangle" w="med" len="med"/>
            <a:tailEnd type="none" w="med" len="med"/>
          </a:ln>
        </p:spPr>
        <p:txBody>
          <a:bodyPr/>
          <a:lstStyle/>
          <a:p>
            <a:pPr lvl="0"/>
            <a:endParaRPr sz="1600">
              <a:latin typeface="Arial" charset="0"/>
              <a:ea typeface="Arial" charset="0"/>
              <a:cs typeface="Arial" charset="0"/>
            </a:endParaRPr>
          </a:p>
        </p:txBody>
      </p:sp>
      <p:pic>
        <p:nvPicPr>
          <p:cNvPr id="5" name="Picture 4"/>
          <p:cNvPicPr>
            <a:picLocks noChangeAspect="1"/>
          </p:cNvPicPr>
          <p:nvPr/>
        </p:nvPicPr>
        <p:blipFill rotWithShape="1">
          <a:blip r:embed="rId2"/>
          <a:srcRect l="14540" r="9610"/>
          <a:stretch/>
        </p:blipFill>
        <p:spPr>
          <a:xfrm rot="19522353">
            <a:off x="2135864" y="3023057"/>
            <a:ext cx="695872" cy="79205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333" t="12741" r="9556" b="4740"/>
          <a:stretch/>
        </p:blipFill>
        <p:spPr>
          <a:xfrm>
            <a:off x="5240779" y="2845149"/>
            <a:ext cx="1434060" cy="1042783"/>
          </a:xfrm>
          <a:prstGeom prst="rect">
            <a:avLst/>
          </a:prstGeom>
        </p:spPr>
      </p:pic>
      <p:pic>
        <p:nvPicPr>
          <p:cNvPr id="7" name="Picture 6" descr="IMG_7708.JPG"/>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6373" y1="44199" x2="6373" y2="44199"/>
                        <a14:foregroundMark x1="4871" y1="18096" x2="4871" y2="18096"/>
                        <a14:foregroundMark x1="5484" y1="26797" x2="5484" y2="26797"/>
                        <a14:backgroundMark x1="6955" y1="35907" x2="6955" y2="35907"/>
                      </a14:backgroundRemoval>
                    </a14:imgEffect>
                  </a14:imgLayer>
                </a14:imgProps>
              </a:ext>
              <a:ext uri="{28A0092B-C50C-407E-A947-70E740481C1C}">
                <a14:useLocalDpi xmlns:a14="http://schemas.microsoft.com/office/drawing/2010/main" val="0"/>
              </a:ext>
            </a:extLst>
          </a:blip>
          <a:srcRect l="5127"/>
          <a:stretch/>
        </p:blipFill>
        <p:spPr>
          <a:xfrm rot="5400000">
            <a:off x="6005086" y="825825"/>
            <a:ext cx="1210916" cy="957256"/>
          </a:xfrm>
          <a:prstGeom prst="rect">
            <a:avLst/>
          </a:prstGeom>
        </p:spPr>
      </p:pic>
      <p:pic>
        <p:nvPicPr>
          <p:cNvPr id="8" name="Picture 7"/>
          <p:cNvPicPr>
            <a:picLocks noChangeAspect="1"/>
          </p:cNvPicPr>
          <p:nvPr/>
        </p:nvPicPr>
        <p:blipFill>
          <a:blip r:embed="rId6"/>
          <a:stretch>
            <a:fillRect/>
          </a:stretch>
        </p:blipFill>
        <p:spPr>
          <a:xfrm>
            <a:off x="1628538" y="783367"/>
            <a:ext cx="1817173" cy="1391273"/>
          </a:xfrm>
          <a:prstGeom prst="rect">
            <a:avLst/>
          </a:prstGeom>
        </p:spPr>
      </p:pic>
      <p:pic>
        <p:nvPicPr>
          <p:cNvPr id="9" name="Picture 8"/>
          <p:cNvPicPr>
            <a:picLocks noChangeAspect="1"/>
          </p:cNvPicPr>
          <p:nvPr/>
        </p:nvPicPr>
        <p:blipFill>
          <a:blip r:embed="rId7"/>
          <a:stretch>
            <a:fillRect/>
          </a:stretch>
        </p:blipFill>
        <p:spPr>
          <a:xfrm>
            <a:off x="2051457" y="859340"/>
            <a:ext cx="1029946" cy="689420"/>
          </a:xfrm>
          <a:prstGeom prst="rect">
            <a:avLst/>
          </a:prstGeom>
        </p:spPr>
      </p:pic>
      <p:sp>
        <p:nvSpPr>
          <p:cNvPr id="10" name="Shape 387"/>
          <p:cNvSpPr/>
          <p:nvPr/>
        </p:nvSpPr>
        <p:spPr>
          <a:xfrm>
            <a:off x="1394192" y="132591"/>
            <a:ext cx="2967331" cy="430855"/>
          </a:xfrm>
          <a:prstGeom prst="rect">
            <a:avLst/>
          </a:prstGeom>
          <a:solidFill>
            <a:schemeClr val="accent6">
              <a:lumMod val="20000"/>
              <a:lumOff val="80000"/>
            </a:schemeClr>
          </a:solidFill>
          <a:ln w="12700">
            <a:miter lim="400000"/>
          </a:ln>
          <a:extLst>
            <a:ext uri="{C572A759-6A51-4108-AA02-DFA0A04FC94B}">
              <ma14:wrappingTextBoxFlag xmlns:ma14="http://schemas.microsoft.com/office/mac/drawingml/2011/main" val="1"/>
            </a:ext>
          </a:extLst>
        </p:spPr>
        <p:txBody>
          <a:bodyPr wrap="square" lIns="91424" tIns="91424" rIns="91424" bIns="91424">
            <a:spAutoFit/>
          </a:bodyPr>
          <a:lstStyle>
            <a:lvl1pPr algn="ctr">
              <a:defRPr sz="1800"/>
            </a:lvl1pPr>
          </a:lstStyle>
          <a:p>
            <a:pPr lvl="0"/>
            <a:r>
              <a:rPr lang="en-US" sz="1600" dirty="0" smtClean="0">
                <a:latin typeface="Arial" charset="0"/>
                <a:ea typeface="Arial" charset="0"/>
                <a:cs typeface="Arial" charset="0"/>
              </a:rPr>
              <a:t>C</a:t>
            </a:r>
            <a:r>
              <a:rPr sz="1600" dirty="0" smtClean="0">
                <a:latin typeface="Arial" charset="0"/>
                <a:ea typeface="Arial" charset="0"/>
                <a:cs typeface="Arial" charset="0"/>
              </a:rPr>
              <a:t>onsole </a:t>
            </a:r>
            <a:r>
              <a:rPr sz="1600" dirty="0">
                <a:latin typeface="Arial" charset="0"/>
                <a:ea typeface="Arial" charset="0"/>
                <a:cs typeface="Arial" charset="0"/>
              </a:rPr>
              <a:t>room</a:t>
            </a:r>
          </a:p>
        </p:txBody>
      </p:sp>
      <p:sp>
        <p:nvSpPr>
          <p:cNvPr id="11" name="Shape 369"/>
          <p:cNvSpPr/>
          <p:nvPr/>
        </p:nvSpPr>
        <p:spPr>
          <a:xfrm>
            <a:off x="4016211" y="4261908"/>
            <a:ext cx="764701" cy="1"/>
          </a:xfrm>
          <a:prstGeom prst="line">
            <a:avLst/>
          </a:prstGeom>
          <a:ln w="28575">
            <a:solidFill>
              <a:srgbClr val="595959"/>
            </a:solidFill>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sp>
        <p:nvSpPr>
          <p:cNvPr id="12" name="Shape 370"/>
          <p:cNvSpPr/>
          <p:nvPr/>
        </p:nvSpPr>
        <p:spPr>
          <a:xfrm>
            <a:off x="4016211" y="4886184"/>
            <a:ext cx="764701" cy="1"/>
          </a:xfrm>
          <a:prstGeom prst="line">
            <a:avLst/>
          </a:prstGeom>
          <a:ln w="28575">
            <a:solidFill>
              <a:srgbClr val="595959"/>
            </a:solidFill>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sp>
        <p:nvSpPr>
          <p:cNvPr id="13" name="Shape 408"/>
          <p:cNvSpPr/>
          <p:nvPr/>
        </p:nvSpPr>
        <p:spPr>
          <a:xfrm>
            <a:off x="3408502" y="4514232"/>
            <a:ext cx="1644014" cy="977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path>
            </a:pathLst>
          </a:custGeom>
          <a:ln w="38100">
            <a:solidFill>
              <a:srgbClr val="595959"/>
            </a:solidFill>
            <a:round/>
            <a:headEnd type="stealth"/>
            <a:tailEnd type="stealth"/>
          </a:ln>
        </p:spPr>
        <p:txBody>
          <a:bodyPr/>
          <a:lstStyle/>
          <a:p>
            <a:pPr lvl="0"/>
            <a:endParaRPr sz="1600">
              <a:latin typeface="Arial" charset="0"/>
              <a:ea typeface="Arial" charset="0"/>
              <a:cs typeface="Arial" charset="0"/>
            </a:endParaRPr>
          </a:p>
        </p:txBody>
      </p:sp>
      <p:sp>
        <p:nvSpPr>
          <p:cNvPr id="14" name="TextBox 13"/>
          <p:cNvSpPr txBox="1"/>
          <p:nvPr/>
        </p:nvSpPr>
        <p:spPr>
          <a:xfrm>
            <a:off x="4778869" y="2609463"/>
            <a:ext cx="2462118" cy="307777"/>
          </a:xfrm>
          <a:prstGeom prst="rect">
            <a:avLst/>
          </a:prstGeom>
          <a:noFill/>
        </p:spPr>
        <p:txBody>
          <a:bodyPr wrap="square" rtlCol="0">
            <a:spAutoFit/>
          </a:bodyPr>
          <a:lstStyle/>
          <a:p>
            <a:pPr algn="ctr"/>
            <a:r>
              <a:rPr lang="en-US" sz="1400" smtClean="0">
                <a:solidFill>
                  <a:schemeClr val="bg1"/>
                </a:solidFill>
                <a:latin typeface="Arial" charset="0"/>
                <a:ea typeface="Arial" charset="0"/>
                <a:cs typeface="Arial" charset="0"/>
              </a:rPr>
              <a:t>Shim amplifiers</a:t>
            </a:r>
            <a:endParaRPr lang="en-US" sz="1400" dirty="0">
              <a:solidFill>
                <a:schemeClr val="bg1"/>
              </a:solidFill>
              <a:latin typeface="Arial" charset="0"/>
              <a:ea typeface="Arial" charset="0"/>
              <a:cs typeface="Arial" charset="0"/>
            </a:endParaRPr>
          </a:p>
        </p:txBody>
      </p:sp>
      <p:sp>
        <p:nvSpPr>
          <p:cNvPr id="15" name="Shape 387"/>
          <p:cNvSpPr/>
          <p:nvPr/>
        </p:nvSpPr>
        <p:spPr>
          <a:xfrm>
            <a:off x="4371124" y="115401"/>
            <a:ext cx="3647854" cy="430855"/>
          </a:xfrm>
          <a:prstGeom prst="rect">
            <a:avLst/>
          </a:prstGeom>
          <a:solidFill>
            <a:schemeClr val="tx2">
              <a:lumMod val="20000"/>
              <a:lumOff val="80000"/>
            </a:schemeClr>
          </a:solidFill>
          <a:ln w="12700">
            <a:miter lim="400000"/>
          </a:ln>
          <a:extLst>
            <a:ext uri="{C572A759-6A51-4108-AA02-DFA0A04FC94B}">
              <ma14:wrappingTextBoxFlag xmlns:ma14="http://schemas.microsoft.com/office/mac/drawingml/2011/main" val="1"/>
            </a:ext>
          </a:extLst>
        </p:spPr>
        <p:txBody>
          <a:bodyPr wrap="square" lIns="91424" tIns="91424" rIns="91424" bIns="91424">
            <a:spAutoFit/>
          </a:bodyPr>
          <a:lstStyle>
            <a:lvl1pPr algn="ctr">
              <a:defRPr sz="1800"/>
            </a:lvl1pPr>
          </a:lstStyle>
          <a:p>
            <a:pPr lvl="0"/>
            <a:r>
              <a:rPr lang="en-US" sz="1600" dirty="0" smtClean="0">
                <a:latin typeface="Arial" charset="0"/>
                <a:ea typeface="Arial" charset="0"/>
                <a:cs typeface="Arial" charset="0"/>
              </a:rPr>
              <a:t>Magnet </a:t>
            </a:r>
            <a:r>
              <a:rPr sz="1600" dirty="0" smtClean="0">
                <a:latin typeface="Arial" charset="0"/>
                <a:ea typeface="Arial" charset="0"/>
                <a:cs typeface="Arial" charset="0"/>
              </a:rPr>
              <a:t>room</a:t>
            </a:r>
            <a:endParaRPr sz="1600" dirty="0">
              <a:latin typeface="Arial" charset="0"/>
              <a:ea typeface="Arial" charset="0"/>
              <a:cs typeface="Arial" charset="0"/>
            </a:endParaRPr>
          </a:p>
        </p:txBody>
      </p:sp>
      <p:sp>
        <p:nvSpPr>
          <p:cNvPr id="16" name="Shape 367"/>
          <p:cNvSpPr/>
          <p:nvPr/>
        </p:nvSpPr>
        <p:spPr>
          <a:xfrm flipH="1">
            <a:off x="4376948" y="4873162"/>
            <a:ext cx="0" cy="362874"/>
          </a:xfrm>
          <a:prstGeom prst="line">
            <a:avLst/>
          </a:prstGeom>
          <a:ln w="28575">
            <a:solidFill>
              <a:srgbClr val="595959"/>
            </a:solidFill>
            <a:prstDash val="lgDash"/>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pic>
        <p:nvPicPr>
          <p:cNvPr id="17" name="Picture 16"/>
          <p:cNvPicPr>
            <a:picLocks noChangeAspect="1"/>
          </p:cNvPicPr>
          <p:nvPr/>
        </p:nvPicPr>
        <p:blipFill>
          <a:blip r:embed="rId8"/>
          <a:stretch>
            <a:fillRect/>
          </a:stretch>
        </p:blipFill>
        <p:spPr>
          <a:xfrm>
            <a:off x="3760623" y="2985158"/>
            <a:ext cx="431214" cy="444415"/>
          </a:xfrm>
          <a:prstGeom prst="rect">
            <a:avLst/>
          </a:prstGeom>
        </p:spPr>
      </p:pic>
      <p:sp>
        <p:nvSpPr>
          <p:cNvPr id="18" name="TextBox 17"/>
          <p:cNvSpPr txBox="1"/>
          <p:nvPr/>
        </p:nvSpPr>
        <p:spPr>
          <a:xfrm>
            <a:off x="1698003" y="2669240"/>
            <a:ext cx="1554106" cy="523220"/>
          </a:xfrm>
          <a:prstGeom prst="rect">
            <a:avLst/>
          </a:prstGeom>
          <a:noFill/>
        </p:spPr>
        <p:txBody>
          <a:bodyPr wrap="square" rtlCol="0">
            <a:spAutoFit/>
          </a:bodyPr>
          <a:lstStyle/>
          <a:p>
            <a:pPr algn="ctr"/>
            <a:r>
              <a:rPr lang="en-US" sz="1400" dirty="0" smtClean="0">
                <a:latin typeface="Arial" charset="0"/>
                <a:ea typeface="Arial" charset="0"/>
                <a:cs typeface="Arial" charset="0"/>
              </a:rPr>
              <a:t>Arduino microcontroller</a:t>
            </a:r>
            <a:endParaRPr lang="en-US" sz="1400" dirty="0">
              <a:latin typeface="Arial" charset="0"/>
              <a:ea typeface="Arial" charset="0"/>
              <a:cs typeface="Arial" charset="0"/>
            </a:endParaRPr>
          </a:p>
        </p:txBody>
      </p:sp>
      <p:sp>
        <p:nvSpPr>
          <p:cNvPr id="19" name="Shape 403"/>
          <p:cNvSpPr/>
          <p:nvPr/>
        </p:nvSpPr>
        <p:spPr>
          <a:xfrm>
            <a:off x="1709381" y="2693892"/>
            <a:ext cx="1519636" cy="1014584"/>
          </a:xfrm>
          <a:prstGeom prst="roundRect">
            <a:avLst>
              <a:gd name="adj" fmla="val 16667"/>
            </a:avLst>
          </a:prstGeom>
          <a:noFill/>
          <a:ln w="38100">
            <a:solidFill>
              <a:schemeClr val="bg1">
                <a:lumMod val="75000"/>
              </a:schemeClr>
            </a:solidFill>
            <a:round/>
          </a:ln>
        </p:spPr>
        <p:txBody>
          <a:bodyPr lIns="0" tIns="0" rIns="0" bIns="0" anchor="ctr"/>
          <a:lstStyle/>
          <a:p>
            <a:pPr lvl="0"/>
            <a:endParaRPr sz="1600">
              <a:latin typeface="Arial" charset="0"/>
              <a:ea typeface="Arial" charset="0"/>
              <a:cs typeface="Arial" charset="0"/>
            </a:endParaRPr>
          </a:p>
        </p:txBody>
      </p:sp>
      <p:sp>
        <p:nvSpPr>
          <p:cNvPr id="20" name="Shape 408"/>
          <p:cNvSpPr/>
          <p:nvPr/>
        </p:nvSpPr>
        <p:spPr>
          <a:xfrm rot="16200000" flipV="1">
            <a:off x="2099306" y="2301769"/>
            <a:ext cx="535251" cy="25984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path>
            </a:pathLst>
          </a:custGeom>
          <a:ln w="38100">
            <a:solidFill>
              <a:srgbClr val="595959"/>
            </a:solidFill>
            <a:round/>
            <a:headEnd type="stealth"/>
            <a:tailEnd type="stealth"/>
          </a:ln>
        </p:spPr>
        <p:txBody>
          <a:bodyPr/>
          <a:lstStyle/>
          <a:p>
            <a:pPr lvl="0"/>
            <a:endParaRPr sz="1600">
              <a:latin typeface="Arial" charset="0"/>
              <a:ea typeface="Arial" charset="0"/>
              <a:cs typeface="Arial" charset="0"/>
            </a:endParaRPr>
          </a:p>
        </p:txBody>
      </p:sp>
      <p:sp>
        <p:nvSpPr>
          <p:cNvPr id="21" name="Shape 403"/>
          <p:cNvSpPr/>
          <p:nvPr/>
        </p:nvSpPr>
        <p:spPr>
          <a:xfrm>
            <a:off x="1678538" y="4268669"/>
            <a:ext cx="1653101" cy="505190"/>
          </a:xfrm>
          <a:prstGeom prst="roundRect">
            <a:avLst>
              <a:gd name="adj" fmla="val 16667"/>
            </a:avLst>
          </a:prstGeom>
          <a:noFill/>
          <a:ln w="38100">
            <a:solidFill>
              <a:schemeClr val="bg1">
                <a:lumMod val="75000"/>
              </a:schemeClr>
            </a:solidFill>
            <a:round/>
          </a:ln>
        </p:spPr>
        <p:txBody>
          <a:bodyPr lIns="0" tIns="0" rIns="0" bIns="0" anchor="ctr"/>
          <a:lstStyle/>
          <a:p>
            <a:pPr lvl="0"/>
            <a:endParaRPr sz="1600">
              <a:latin typeface="Arial" charset="0"/>
              <a:ea typeface="Arial" charset="0"/>
              <a:cs typeface="Arial" charset="0"/>
            </a:endParaRPr>
          </a:p>
        </p:txBody>
      </p:sp>
      <p:sp>
        <p:nvSpPr>
          <p:cNvPr id="22" name="Shape 408"/>
          <p:cNvSpPr/>
          <p:nvPr/>
        </p:nvSpPr>
        <p:spPr>
          <a:xfrm rot="16200000" flipV="1">
            <a:off x="2097366" y="3854465"/>
            <a:ext cx="535251" cy="25984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path>
            </a:pathLst>
          </a:custGeom>
          <a:ln w="38100">
            <a:solidFill>
              <a:srgbClr val="595959"/>
            </a:solidFill>
            <a:round/>
            <a:headEnd type="stealth"/>
            <a:tailEnd type="stealth"/>
          </a:ln>
        </p:spPr>
        <p:txBody>
          <a:bodyPr/>
          <a:lstStyle/>
          <a:p>
            <a:pPr lvl="0"/>
            <a:endParaRPr sz="1600">
              <a:latin typeface="Arial" charset="0"/>
              <a:ea typeface="Arial" charset="0"/>
              <a:cs typeface="Arial" charset="0"/>
            </a:endParaRPr>
          </a:p>
        </p:txBody>
      </p:sp>
      <p:sp>
        <p:nvSpPr>
          <p:cNvPr id="23" name="TextBox 22"/>
          <p:cNvSpPr txBox="1"/>
          <p:nvPr/>
        </p:nvSpPr>
        <p:spPr>
          <a:xfrm>
            <a:off x="1658367" y="4260382"/>
            <a:ext cx="1700147" cy="523220"/>
          </a:xfrm>
          <a:prstGeom prst="rect">
            <a:avLst/>
          </a:prstGeom>
          <a:noFill/>
        </p:spPr>
        <p:txBody>
          <a:bodyPr wrap="square" rtlCol="0">
            <a:spAutoFit/>
          </a:bodyPr>
          <a:lstStyle/>
          <a:p>
            <a:pPr algn="ctr"/>
            <a:r>
              <a:rPr lang="en-US" sz="1400" dirty="0" smtClean="0">
                <a:latin typeface="Arial" charset="0"/>
                <a:ea typeface="Arial" charset="0"/>
                <a:cs typeface="Arial" charset="0"/>
              </a:rPr>
              <a:t>Fiber </a:t>
            </a:r>
            <a:r>
              <a:rPr lang="en-US" sz="1400" smtClean="0">
                <a:latin typeface="Arial" charset="0"/>
                <a:ea typeface="Arial" charset="0"/>
                <a:cs typeface="Arial" charset="0"/>
              </a:rPr>
              <a:t>optic transmitter/receiver</a:t>
            </a:r>
            <a:endParaRPr lang="en-US" sz="1400" dirty="0">
              <a:latin typeface="Arial" charset="0"/>
              <a:ea typeface="Arial" charset="0"/>
              <a:cs typeface="Arial" charset="0"/>
            </a:endParaRPr>
          </a:p>
        </p:txBody>
      </p:sp>
      <p:sp>
        <p:nvSpPr>
          <p:cNvPr id="24" name="TextBox 23"/>
          <p:cNvSpPr txBox="1"/>
          <p:nvPr/>
        </p:nvSpPr>
        <p:spPr>
          <a:xfrm>
            <a:off x="3640735" y="4507126"/>
            <a:ext cx="1272989" cy="276999"/>
          </a:xfrm>
          <a:prstGeom prst="rect">
            <a:avLst/>
          </a:prstGeom>
          <a:noFill/>
        </p:spPr>
        <p:txBody>
          <a:bodyPr wrap="square" rtlCol="0">
            <a:spAutoFit/>
          </a:bodyPr>
          <a:lstStyle/>
          <a:p>
            <a:pPr algn="ctr"/>
            <a:r>
              <a:rPr lang="en-US" sz="1200" i="1" dirty="0" smtClean="0">
                <a:solidFill>
                  <a:schemeClr val="bg1">
                    <a:lumMod val="65000"/>
                  </a:schemeClr>
                </a:solidFill>
                <a:latin typeface="Arial" charset="0"/>
                <a:ea typeface="Arial" charset="0"/>
                <a:cs typeface="Arial" charset="0"/>
              </a:rPr>
              <a:t>Fiber cable</a:t>
            </a:r>
            <a:endParaRPr lang="en-US" sz="1200" i="1" dirty="0">
              <a:solidFill>
                <a:schemeClr val="bg1">
                  <a:lumMod val="65000"/>
                </a:schemeClr>
              </a:solidFill>
              <a:latin typeface="Arial" charset="0"/>
              <a:ea typeface="Arial" charset="0"/>
              <a:cs typeface="Arial" charset="0"/>
            </a:endParaRPr>
          </a:p>
        </p:txBody>
      </p:sp>
      <p:sp>
        <p:nvSpPr>
          <p:cNvPr id="25" name="Shape 387"/>
          <p:cNvSpPr/>
          <p:nvPr/>
        </p:nvSpPr>
        <p:spPr>
          <a:xfrm>
            <a:off x="8002933" y="115401"/>
            <a:ext cx="2215222" cy="430855"/>
          </a:xfrm>
          <a:prstGeom prst="rect">
            <a:avLst/>
          </a:prstGeom>
          <a:solidFill>
            <a:schemeClr val="bg1">
              <a:lumMod val="85000"/>
            </a:schemeClr>
          </a:solidFill>
          <a:ln w="12700">
            <a:miter lim="400000"/>
          </a:ln>
          <a:extLst>
            <a:ext uri="{C572A759-6A51-4108-AA02-DFA0A04FC94B}">
              <ma14:wrappingTextBoxFlag xmlns:ma14="http://schemas.microsoft.com/office/mac/drawingml/2011/main" val="1"/>
            </a:ext>
          </a:extLst>
        </p:spPr>
        <p:txBody>
          <a:bodyPr wrap="square" lIns="91424" tIns="91424" rIns="91424" bIns="91424">
            <a:spAutoFit/>
          </a:bodyPr>
          <a:lstStyle>
            <a:lvl1pPr algn="ctr">
              <a:defRPr sz="1800"/>
            </a:lvl1pPr>
          </a:lstStyle>
          <a:p>
            <a:pPr lvl="0"/>
            <a:r>
              <a:rPr lang="en-US" sz="1600" dirty="0" smtClean="0">
                <a:latin typeface="Arial" charset="0"/>
                <a:ea typeface="Arial" charset="0"/>
                <a:cs typeface="Arial" charset="0"/>
              </a:rPr>
              <a:t>Equipment room</a:t>
            </a:r>
            <a:endParaRPr sz="1600" dirty="0">
              <a:latin typeface="Arial" charset="0"/>
              <a:ea typeface="Arial" charset="0"/>
              <a:cs typeface="Arial" charset="0"/>
            </a:endParaRPr>
          </a:p>
        </p:txBody>
      </p:sp>
      <p:sp>
        <p:nvSpPr>
          <p:cNvPr id="26" name="Shape 403"/>
          <p:cNvSpPr/>
          <p:nvPr/>
        </p:nvSpPr>
        <p:spPr>
          <a:xfrm>
            <a:off x="8692460" y="2887573"/>
            <a:ext cx="1584329" cy="930747"/>
          </a:xfrm>
          <a:prstGeom prst="roundRect">
            <a:avLst>
              <a:gd name="adj" fmla="val 16667"/>
            </a:avLst>
          </a:prstGeom>
          <a:noFill/>
          <a:ln w="38100">
            <a:solidFill>
              <a:schemeClr val="bg1">
                <a:lumMod val="75000"/>
              </a:schemeClr>
            </a:solidFill>
            <a:round/>
          </a:ln>
        </p:spPr>
        <p:txBody>
          <a:bodyPr lIns="0" tIns="0" rIns="0" bIns="0" anchor="ctr"/>
          <a:lstStyle/>
          <a:p>
            <a:pPr lvl="0"/>
            <a:endParaRPr sz="1600">
              <a:latin typeface="Arial" charset="0"/>
              <a:ea typeface="Arial" charset="0"/>
              <a:cs typeface="Arial" charset="0"/>
            </a:endParaRPr>
          </a:p>
        </p:txBody>
      </p:sp>
      <p:sp>
        <p:nvSpPr>
          <p:cNvPr id="27" name="TextBox 26"/>
          <p:cNvSpPr txBox="1"/>
          <p:nvPr/>
        </p:nvSpPr>
        <p:spPr>
          <a:xfrm>
            <a:off x="8724214" y="2966707"/>
            <a:ext cx="1444405" cy="738664"/>
          </a:xfrm>
          <a:prstGeom prst="rect">
            <a:avLst/>
          </a:prstGeom>
          <a:noFill/>
        </p:spPr>
        <p:txBody>
          <a:bodyPr wrap="square" rtlCol="0">
            <a:spAutoFit/>
          </a:bodyPr>
          <a:lstStyle/>
          <a:p>
            <a:pPr algn="ctr"/>
            <a:r>
              <a:rPr lang="en-US" sz="1400" dirty="0" smtClean="0">
                <a:latin typeface="Arial" charset="0"/>
                <a:ea typeface="Arial" charset="0"/>
                <a:cs typeface="Arial" charset="0"/>
              </a:rPr>
              <a:t>Switch-mode Power supply (12V, 80A)</a:t>
            </a:r>
            <a:endParaRPr lang="en-US" sz="1400" dirty="0">
              <a:latin typeface="Arial" charset="0"/>
              <a:ea typeface="Arial" charset="0"/>
              <a:cs typeface="Arial" charset="0"/>
            </a:endParaRPr>
          </a:p>
        </p:txBody>
      </p:sp>
      <p:sp>
        <p:nvSpPr>
          <p:cNvPr id="28" name="Shape 367"/>
          <p:cNvSpPr/>
          <p:nvPr/>
        </p:nvSpPr>
        <p:spPr>
          <a:xfrm flipH="1">
            <a:off x="8017566" y="114073"/>
            <a:ext cx="0" cy="4095395"/>
          </a:xfrm>
          <a:prstGeom prst="line">
            <a:avLst/>
          </a:prstGeom>
          <a:ln w="28575">
            <a:solidFill>
              <a:srgbClr val="595959"/>
            </a:solidFill>
            <a:prstDash val="lgDash"/>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sp>
        <p:nvSpPr>
          <p:cNvPr id="29" name="Rectangle 28"/>
          <p:cNvSpPr/>
          <p:nvPr/>
        </p:nvSpPr>
        <p:spPr>
          <a:xfrm>
            <a:off x="7732930" y="2979940"/>
            <a:ext cx="565092" cy="68638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charset="0"/>
              <a:ea typeface="Arial" charset="0"/>
              <a:cs typeface="Arial" charset="0"/>
            </a:endParaRPr>
          </a:p>
        </p:txBody>
      </p:sp>
      <p:sp>
        <p:nvSpPr>
          <p:cNvPr id="30" name="TextBox 29"/>
          <p:cNvSpPr txBox="1"/>
          <p:nvPr/>
        </p:nvSpPr>
        <p:spPr>
          <a:xfrm>
            <a:off x="7674733" y="3114305"/>
            <a:ext cx="688159" cy="338554"/>
          </a:xfrm>
          <a:prstGeom prst="rect">
            <a:avLst/>
          </a:prstGeom>
          <a:noFill/>
        </p:spPr>
        <p:txBody>
          <a:bodyPr wrap="square" rtlCol="0">
            <a:spAutoFit/>
          </a:bodyPr>
          <a:lstStyle/>
          <a:p>
            <a:pPr algn="ctr"/>
            <a:r>
              <a:rPr lang="en-US" sz="1600" smtClean="0">
                <a:solidFill>
                  <a:schemeClr val="bg1"/>
                </a:solidFill>
                <a:latin typeface="Arial" charset="0"/>
                <a:ea typeface="Arial" charset="0"/>
                <a:cs typeface="Arial" charset="0"/>
              </a:rPr>
              <a:t>Filter</a:t>
            </a:r>
            <a:endParaRPr lang="en-US" sz="1600" dirty="0">
              <a:solidFill>
                <a:schemeClr val="bg1"/>
              </a:solidFill>
              <a:latin typeface="Arial" charset="0"/>
              <a:ea typeface="Arial" charset="0"/>
              <a:cs typeface="Arial" charset="0"/>
            </a:endParaRPr>
          </a:p>
        </p:txBody>
      </p:sp>
      <p:sp>
        <p:nvSpPr>
          <p:cNvPr id="31" name="Shape 408"/>
          <p:cNvSpPr/>
          <p:nvPr/>
        </p:nvSpPr>
        <p:spPr>
          <a:xfrm>
            <a:off x="3202030" y="3192460"/>
            <a:ext cx="444517" cy="8093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path>
            </a:pathLst>
          </a:custGeom>
          <a:ln w="38100">
            <a:solidFill>
              <a:srgbClr val="595959"/>
            </a:solidFill>
            <a:round/>
            <a:headEnd type="triangle" w="med" len="med"/>
            <a:tailEnd type="none" w="med" len="med"/>
          </a:ln>
        </p:spPr>
        <p:txBody>
          <a:bodyPr/>
          <a:lstStyle/>
          <a:p>
            <a:pPr lvl="0"/>
            <a:endParaRPr sz="1600">
              <a:latin typeface="Arial" charset="0"/>
              <a:ea typeface="Arial" charset="0"/>
              <a:cs typeface="Arial" charset="0"/>
            </a:endParaRPr>
          </a:p>
        </p:txBody>
      </p:sp>
      <p:sp>
        <p:nvSpPr>
          <p:cNvPr id="32" name="TextBox 31"/>
          <p:cNvSpPr txBox="1"/>
          <p:nvPr/>
        </p:nvSpPr>
        <p:spPr>
          <a:xfrm>
            <a:off x="3252109" y="2573927"/>
            <a:ext cx="1085472" cy="461665"/>
          </a:xfrm>
          <a:prstGeom prst="rect">
            <a:avLst/>
          </a:prstGeom>
          <a:noFill/>
        </p:spPr>
        <p:txBody>
          <a:bodyPr wrap="square" rtlCol="0">
            <a:spAutoFit/>
          </a:bodyPr>
          <a:lstStyle/>
          <a:p>
            <a:pPr algn="ctr"/>
            <a:r>
              <a:rPr lang="en-US" sz="1200" dirty="0" smtClean="0">
                <a:latin typeface="Arial" charset="0"/>
                <a:ea typeface="Arial" charset="0"/>
                <a:cs typeface="Arial" charset="0"/>
              </a:rPr>
              <a:t>TTL trigger from scanner</a:t>
            </a:r>
            <a:endParaRPr lang="en-US" sz="1200" dirty="0">
              <a:latin typeface="Arial" charset="0"/>
              <a:ea typeface="Arial" charset="0"/>
              <a:cs typeface="Arial" charset="0"/>
            </a:endParaRPr>
          </a:p>
        </p:txBody>
      </p:sp>
      <p:pic>
        <p:nvPicPr>
          <p:cNvPr id="33" name="Picture 32"/>
          <p:cNvPicPr>
            <a:picLocks noChangeAspect="1"/>
          </p:cNvPicPr>
          <p:nvPr/>
        </p:nvPicPr>
        <p:blipFill rotWithShape="1">
          <a:blip r:embed="rId9"/>
          <a:srcRect l="7335" t="24925" b="8843"/>
          <a:stretch/>
        </p:blipFill>
        <p:spPr>
          <a:xfrm rot="16200000">
            <a:off x="5604929" y="2191004"/>
            <a:ext cx="614962" cy="220928"/>
          </a:xfrm>
          <a:prstGeom prst="rect">
            <a:avLst/>
          </a:prstGeom>
        </p:spPr>
      </p:pic>
      <p:sp>
        <p:nvSpPr>
          <p:cNvPr id="34" name="Rectangle 33"/>
          <p:cNvSpPr/>
          <p:nvPr/>
        </p:nvSpPr>
        <p:spPr>
          <a:xfrm>
            <a:off x="4851010" y="827082"/>
            <a:ext cx="1385575" cy="738664"/>
          </a:xfrm>
          <a:prstGeom prst="rect">
            <a:avLst/>
          </a:prstGeom>
        </p:spPr>
        <p:txBody>
          <a:bodyPr wrap="square">
            <a:spAutoFit/>
          </a:bodyPr>
          <a:lstStyle/>
          <a:p>
            <a:r>
              <a:rPr lang="en-US" sz="1400" dirty="0" smtClean="0">
                <a:solidFill>
                  <a:schemeClr val="bg1"/>
                </a:solidFill>
                <a:latin typeface="Arial" charset="0"/>
                <a:ea typeface="Arial" charset="0"/>
                <a:cs typeface="Arial" charset="0"/>
              </a:rPr>
              <a:t>ΔB</a:t>
            </a:r>
            <a:r>
              <a:rPr lang="en-US" sz="1400" baseline="-25000" dirty="0" smtClean="0">
                <a:solidFill>
                  <a:schemeClr val="bg1"/>
                </a:solidFill>
                <a:latin typeface="Arial" charset="0"/>
                <a:ea typeface="Arial" charset="0"/>
                <a:cs typeface="Arial" charset="0"/>
              </a:rPr>
              <a:t>0</a:t>
            </a:r>
            <a:r>
              <a:rPr lang="en-US" sz="1400" dirty="0" smtClean="0">
                <a:solidFill>
                  <a:schemeClr val="bg1"/>
                </a:solidFill>
                <a:latin typeface="Arial" charset="0"/>
                <a:ea typeface="Arial" charset="0"/>
                <a:cs typeface="Arial" charset="0"/>
              </a:rPr>
              <a:t>/Rx array coil in magnet bore</a:t>
            </a:r>
            <a:endParaRPr lang="en-US" sz="1400" dirty="0">
              <a:solidFill>
                <a:schemeClr val="bg1"/>
              </a:solidFill>
              <a:latin typeface="Arial" charset="0"/>
              <a:ea typeface="Arial" charset="0"/>
              <a:cs typeface="Arial" charset="0"/>
            </a:endParaRPr>
          </a:p>
        </p:txBody>
      </p:sp>
      <p:sp>
        <p:nvSpPr>
          <p:cNvPr id="35" name="TextBox 34"/>
          <p:cNvSpPr txBox="1"/>
          <p:nvPr/>
        </p:nvSpPr>
        <p:spPr>
          <a:xfrm>
            <a:off x="5964118" y="2077941"/>
            <a:ext cx="1433433" cy="523220"/>
          </a:xfrm>
          <a:prstGeom prst="rect">
            <a:avLst/>
          </a:prstGeom>
          <a:noFill/>
        </p:spPr>
        <p:txBody>
          <a:bodyPr wrap="square" rtlCol="0">
            <a:spAutoFit/>
          </a:bodyPr>
          <a:lstStyle/>
          <a:p>
            <a:r>
              <a:rPr lang="en-US" sz="1400" smtClean="0">
                <a:latin typeface="Arial" charset="0"/>
                <a:ea typeface="Arial" charset="0"/>
                <a:cs typeface="Arial" charset="0"/>
              </a:rPr>
              <a:t>Cabling for 31 shim channels</a:t>
            </a:r>
            <a:endParaRPr lang="en-US" sz="1400" dirty="0">
              <a:latin typeface="Arial" charset="0"/>
              <a:ea typeface="Arial" charset="0"/>
              <a:cs typeface="Arial" charset="0"/>
            </a:endParaRPr>
          </a:p>
        </p:txBody>
      </p:sp>
      <p:sp>
        <p:nvSpPr>
          <p:cNvPr id="36" name="Shape 371"/>
          <p:cNvSpPr/>
          <p:nvPr/>
        </p:nvSpPr>
        <p:spPr>
          <a:xfrm>
            <a:off x="2391131" y="3792664"/>
            <a:ext cx="1125601" cy="3693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lstStyle>
          <a:p>
            <a:pPr lvl="0">
              <a:defRPr sz="1800"/>
            </a:pPr>
            <a:r>
              <a:rPr sz="1200">
                <a:latin typeface="Arial" charset="0"/>
                <a:ea typeface="Arial" charset="0"/>
                <a:cs typeface="Arial" charset="0"/>
              </a:rPr>
              <a:t>SPI Bus</a:t>
            </a:r>
          </a:p>
        </p:txBody>
      </p:sp>
      <p:sp>
        <p:nvSpPr>
          <p:cNvPr id="37" name="TextBox 36"/>
          <p:cNvSpPr txBox="1"/>
          <p:nvPr/>
        </p:nvSpPr>
        <p:spPr>
          <a:xfrm>
            <a:off x="2532382" y="2288331"/>
            <a:ext cx="808235" cy="276999"/>
          </a:xfrm>
          <a:prstGeom prst="rect">
            <a:avLst/>
          </a:prstGeom>
          <a:noFill/>
        </p:spPr>
        <p:txBody>
          <a:bodyPr wrap="none" rtlCol="0">
            <a:spAutoFit/>
          </a:bodyPr>
          <a:lstStyle/>
          <a:p>
            <a:r>
              <a:rPr lang="en-US" sz="1200" dirty="0" smtClean="0">
                <a:latin typeface="Arial" charset="0"/>
                <a:ea typeface="Arial" charset="0"/>
                <a:cs typeface="Arial" charset="0"/>
              </a:rPr>
              <a:t>USB port</a:t>
            </a:r>
            <a:endParaRPr lang="en-US" sz="1200" dirty="0">
              <a:latin typeface="Arial" charset="0"/>
              <a:ea typeface="Arial" charset="0"/>
              <a:cs typeface="Arial" charset="0"/>
            </a:endParaRPr>
          </a:p>
        </p:txBody>
      </p:sp>
      <p:sp>
        <p:nvSpPr>
          <p:cNvPr id="38" name="Shape 367"/>
          <p:cNvSpPr/>
          <p:nvPr/>
        </p:nvSpPr>
        <p:spPr>
          <a:xfrm>
            <a:off x="4371124" y="94723"/>
            <a:ext cx="3647854" cy="19350"/>
          </a:xfrm>
          <a:prstGeom prst="line">
            <a:avLst/>
          </a:prstGeom>
          <a:ln w="28575">
            <a:solidFill>
              <a:srgbClr val="595959"/>
            </a:solidFill>
            <a:prstDash val="lgDash"/>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sp>
        <p:nvSpPr>
          <p:cNvPr id="39" name="TextBox 38"/>
          <p:cNvSpPr txBox="1"/>
          <p:nvPr/>
        </p:nvSpPr>
        <p:spPr>
          <a:xfrm>
            <a:off x="8467789" y="1754780"/>
            <a:ext cx="1438214" cy="338554"/>
          </a:xfrm>
          <a:prstGeom prst="rect">
            <a:avLst/>
          </a:prstGeom>
          <a:noFill/>
        </p:spPr>
        <p:txBody>
          <a:bodyPr wrap="none" rtlCol="0">
            <a:spAutoFit/>
          </a:bodyPr>
          <a:lstStyle/>
          <a:p>
            <a:r>
              <a:rPr lang="en-US" sz="1600" i="1" smtClean="0">
                <a:solidFill>
                  <a:schemeClr val="bg1">
                    <a:lumMod val="65000"/>
                  </a:schemeClr>
                </a:solidFill>
                <a:latin typeface="Arial" charset="0"/>
                <a:ea typeface="Arial" charset="0"/>
                <a:cs typeface="Arial" charset="0"/>
              </a:rPr>
              <a:t>Faraday cage</a:t>
            </a:r>
            <a:endParaRPr lang="en-US" sz="1600" i="1" dirty="0" err="1" smtClean="0">
              <a:solidFill>
                <a:schemeClr val="bg1">
                  <a:lumMod val="65000"/>
                </a:schemeClr>
              </a:solidFill>
              <a:latin typeface="Arial" charset="0"/>
              <a:ea typeface="Arial" charset="0"/>
              <a:cs typeface="Arial" charset="0"/>
            </a:endParaRPr>
          </a:p>
        </p:txBody>
      </p:sp>
      <p:sp>
        <p:nvSpPr>
          <p:cNvPr id="40" name="Shape 367"/>
          <p:cNvSpPr/>
          <p:nvPr/>
        </p:nvSpPr>
        <p:spPr>
          <a:xfrm flipH="1">
            <a:off x="4371123" y="100217"/>
            <a:ext cx="5824" cy="4089585"/>
          </a:xfrm>
          <a:prstGeom prst="line">
            <a:avLst/>
          </a:prstGeom>
          <a:ln w="28575">
            <a:solidFill>
              <a:srgbClr val="595959"/>
            </a:solidFill>
            <a:prstDash val="lgDash"/>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sp>
        <p:nvSpPr>
          <p:cNvPr id="41" name="Shape 367"/>
          <p:cNvSpPr/>
          <p:nvPr/>
        </p:nvSpPr>
        <p:spPr>
          <a:xfrm>
            <a:off x="4374985" y="5238336"/>
            <a:ext cx="3647854" cy="19350"/>
          </a:xfrm>
          <a:prstGeom prst="line">
            <a:avLst/>
          </a:prstGeom>
          <a:ln w="28575">
            <a:solidFill>
              <a:srgbClr val="595959"/>
            </a:solidFill>
            <a:prstDash val="lgDash"/>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cxnSp>
        <p:nvCxnSpPr>
          <p:cNvPr id="42" name="Curved Connector 41"/>
          <p:cNvCxnSpPr/>
          <p:nvPr/>
        </p:nvCxnSpPr>
        <p:spPr>
          <a:xfrm rot="10800000" flipV="1">
            <a:off x="8056527" y="1942083"/>
            <a:ext cx="457906" cy="404664"/>
          </a:xfrm>
          <a:prstGeom prst="curvedConnector3">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Shape 403"/>
          <p:cNvSpPr/>
          <p:nvPr/>
        </p:nvSpPr>
        <p:spPr>
          <a:xfrm>
            <a:off x="5098427" y="4285761"/>
            <a:ext cx="1653101" cy="505190"/>
          </a:xfrm>
          <a:prstGeom prst="roundRect">
            <a:avLst>
              <a:gd name="adj" fmla="val 16667"/>
            </a:avLst>
          </a:prstGeom>
          <a:noFill/>
          <a:ln w="38100">
            <a:solidFill>
              <a:schemeClr val="bg1">
                <a:lumMod val="75000"/>
              </a:schemeClr>
            </a:solidFill>
            <a:round/>
          </a:ln>
        </p:spPr>
        <p:txBody>
          <a:bodyPr lIns="0" tIns="0" rIns="0" bIns="0" anchor="ctr"/>
          <a:lstStyle/>
          <a:p>
            <a:pPr lvl="0"/>
            <a:endParaRPr sz="1600">
              <a:latin typeface="Arial" charset="0"/>
              <a:ea typeface="Arial" charset="0"/>
              <a:cs typeface="Arial" charset="0"/>
            </a:endParaRPr>
          </a:p>
        </p:txBody>
      </p:sp>
      <p:sp>
        <p:nvSpPr>
          <p:cNvPr id="44" name="TextBox 43"/>
          <p:cNvSpPr txBox="1"/>
          <p:nvPr/>
        </p:nvSpPr>
        <p:spPr>
          <a:xfrm>
            <a:off x="5098528" y="4267731"/>
            <a:ext cx="1700147" cy="523220"/>
          </a:xfrm>
          <a:prstGeom prst="rect">
            <a:avLst/>
          </a:prstGeom>
          <a:noFill/>
        </p:spPr>
        <p:txBody>
          <a:bodyPr wrap="square" rtlCol="0">
            <a:spAutoFit/>
          </a:bodyPr>
          <a:lstStyle/>
          <a:p>
            <a:pPr algn="ctr"/>
            <a:r>
              <a:rPr lang="en-US" sz="1400" dirty="0" smtClean="0">
                <a:latin typeface="Arial" charset="0"/>
                <a:ea typeface="Arial" charset="0"/>
                <a:cs typeface="Arial" charset="0"/>
              </a:rPr>
              <a:t>Fiber </a:t>
            </a:r>
            <a:r>
              <a:rPr lang="en-US" sz="1400" smtClean="0">
                <a:latin typeface="Arial" charset="0"/>
                <a:ea typeface="Arial" charset="0"/>
                <a:cs typeface="Arial" charset="0"/>
              </a:rPr>
              <a:t>optic transmitter/receiver</a:t>
            </a:r>
            <a:endParaRPr lang="en-US" sz="1400" dirty="0">
              <a:latin typeface="Arial" charset="0"/>
              <a:ea typeface="Arial" charset="0"/>
              <a:cs typeface="Arial" charset="0"/>
            </a:endParaRPr>
          </a:p>
        </p:txBody>
      </p:sp>
      <p:sp>
        <p:nvSpPr>
          <p:cNvPr id="45" name="TextBox 44"/>
          <p:cNvSpPr txBox="1"/>
          <p:nvPr/>
        </p:nvSpPr>
        <p:spPr>
          <a:xfrm>
            <a:off x="5614303" y="4915640"/>
            <a:ext cx="1164101" cy="276999"/>
          </a:xfrm>
          <a:prstGeom prst="rect">
            <a:avLst/>
          </a:prstGeom>
          <a:noFill/>
        </p:spPr>
        <p:txBody>
          <a:bodyPr wrap="none" rtlCol="0">
            <a:spAutoFit/>
          </a:bodyPr>
          <a:lstStyle/>
          <a:p>
            <a:r>
              <a:rPr lang="en-US" sz="1200" i="1" dirty="0" smtClean="0">
                <a:solidFill>
                  <a:schemeClr val="bg1">
                    <a:lumMod val="65000"/>
                  </a:schemeClr>
                </a:solidFill>
                <a:latin typeface="Arial" charset="0"/>
                <a:ea typeface="Arial" charset="0"/>
                <a:cs typeface="Arial" charset="0"/>
              </a:rPr>
              <a:t>RF waveguide</a:t>
            </a:r>
          </a:p>
        </p:txBody>
      </p:sp>
      <p:cxnSp>
        <p:nvCxnSpPr>
          <p:cNvPr id="46" name="Curved Connector 45"/>
          <p:cNvCxnSpPr/>
          <p:nvPr/>
        </p:nvCxnSpPr>
        <p:spPr>
          <a:xfrm flipV="1">
            <a:off x="6766622" y="4843853"/>
            <a:ext cx="769408" cy="196612"/>
          </a:xfrm>
          <a:prstGeom prst="curvedConnector3">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Shape 403"/>
          <p:cNvSpPr/>
          <p:nvPr/>
        </p:nvSpPr>
        <p:spPr>
          <a:xfrm>
            <a:off x="8691522" y="4159594"/>
            <a:ext cx="1621812" cy="930747"/>
          </a:xfrm>
          <a:prstGeom prst="roundRect">
            <a:avLst>
              <a:gd name="adj" fmla="val 16667"/>
            </a:avLst>
          </a:prstGeom>
          <a:noFill/>
          <a:ln w="38100">
            <a:solidFill>
              <a:schemeClr val="bg1">
                <a:lumMod val="75000"/>
              </a:schemeClr>
            </a:solidFill>
            <a:round/>
          </a:ln>
        </p:spPr>
        <p:txBody>
          <a:bodyPr lIns="0" tIns="0" rIns="0" bIns="0" anchor="ctr"/>
          <a:lstStyle/>
          <a:p>
            <a:pPr lvl="0"/>
            <a:endParaRPr sz="1600">
              <a:latin typeface="Arial" charset="0"/>
              <a:ea typeface="Arial" charset="0"/>
              <a:cs typeface="Arial" charset="0"/>
            </a:endParaRPr>
          </a:p>
        </p:txBody>
      </p:sp>
      <p:sp>
        <p:nvSpPr>
          <p:cNvPr id="48" name="TextBox 47"/>
          <p:cNvSpPr txBox="1"/>
          <p:nvPr/>
        </p:nvSpPr>
        <p:spPr>
          <a:xfrm>
            <a:off x="8640579" y="4297808"/>
            <a:ext cx="1718725" cy="523220"/>
          </a:xfrm>
          <a:prstGeom prst="rect">
            <a:avLst/>
          </a:prstGeom>
          <a:noFill/>
        </p:spPr>
        <p:txBody>
          <a:bodyPr wrap="square" rtlCol="0">
            <a:spAutoFit/>
          </a:bodyPr>
          <a:lstStyle/>
          <a:p>
            <a:pPr algn="ctr"/>
            <a:r>
              <a:rPr lang="en-US" sz="1400" dirty="0" smtClean="0">
                <a:latin typeface="Arial" charset="0"/>
                <a:ea typeface="Arial" charset="0"/>
                <a:cs typeface="Arial" charset="0"/>
              </a:rPr>
              <a:t>Optional pump for </a:t>
            </a:r>
            <a:r>
              <a:rPr lang="en-US" sz="1400" smtClean="0">
                <a:latin typeface="Arial" charset="0"/>
                <a:ea typeface="Arial" charset="0"/>
                <a:cs typeface="Arial" charset="0"/>
              </a:rPr>
              <a:t>water cooling</a:t>
            </a:r>
            <a:endParaRPr lang="en-US" sz="1400" dirty="0">
              <a:latin typeface="Arial" charset="0"/>
              <a:ea typeface="Arial" charset="0"/>
              <a:cs typeface="Arial" charset="0"/>
            </a:endParaRPr>
          </a:p>
        </p:txBody>
      </p:sp>
      <p:sp>
        <p:nvSpPr>
          <p:cNvPr id="49" name="Shape 369"/>
          <p:cNvSpPr/>
          <p:nvPr/>
        </p:nvSpPr>
        <p:spPr>
          <a:xfrm>
            <a:off x="7611139" y="4223465"/>
            <a:ext cx="764701" cy="1"/>
          </a:xfrm>
          <a:prstGeom prst="line">
            <a:avLst/>
          </a:prstGeom>
          <a:ln w="28575">
            <a:solidFill>
              <a:srgbClr val="595959"/>
            </a:solidFill>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sp>
        <p:nvSpPr>
          <p:cNvPr id="50" name="Shape 370"/>
          <p:cNvSpPr/>
          <p:nvPr/>
        </p:nvSpPr>
        <p:spPr>
          <a:xfrm>
            <a:off x="7611139" y="4847741"/>
            <a:ext cx="764701" cy="1"/>
          </a:xfrm>
          <a:prstGeom prst="line">
            <a:avLst/>
          </a:prstGeom>
          <a:ln w="28575">
            <a:solidFill>
              <a:srgbClr val="595959"/>
            </a:solidFill>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sp>
        <p:nvSpPr>
          <p:cNvPr id="51" name="Shape 367"/>
          <p:cNvSpPr/>
          <p:nvPr/>
        </p:nvSpPr>
        <p:spPr>
          <a:xfrm flipH="1">
            <a:off x="8002933" y="4847741"/>
            <a:ext cx="0" cy="434099"/>
          </a:xfrm>
          <a:prstGeom prst="line">
            <a:avLst/>
          </a:prstGeom>
          <a:ln w="28575">
            <a:solidFill>
              <a:srgbClr val="595959"/>
            </a:solidFill>
            <a:prstDash val="lgDash"/>
            <a:round/>
          </a:ln>
        </p:spPr>
        <p:txBody>
          <a:bodyPr lIns="0" tIns="0" rIns="0" bIns="0"/>
          <a:lstStyle/>
          <a:p>
            <a:pPr lvl="0" defTabSz="457200">
              <a:defRPr sz="1200">
                <a:latin typeface="+mj-lt"/>
                <a:ea typeface="+mj-ea"/>
                <a:cs typeface="+mj-cs"/>
                <a:sym typeface="Helvetica"/>
              </a:defRPr>
            </a:pPr>
            <a:endParaRPr sz="1100">
              <a:latin typeface="Arial" charset="0"/>
              <a:ea typeface="Arial" charset="0"/>
              <a:cs typeface="Arial" charset="0"/>
            </a:endParaRPr>
          </a:p>
        </p:txBody>
      </p:sp>
      <p:cxnSp>
        <p:nvCxnSpPr>
          <p:cNvPr id="52" name="Curved Connector 51"/>
          <p:cNvCxnSpPr/>
          <p:nvPr/>
        </p:nvCxnSpPr>
        <p:spPr>
          <a:xfrm rot="10800000">
            <a:off x="4825749" y="4865849"/>
            <a:ext cx="788555" cy="179238"/>
          </a:xfrm>
          <a:prstGeom prst="curvedConnector3">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Shape 408"/>
          <p:cNvSpPr/>
          <p:nvPr/>
        </p:nvSpPr>
        <p:spPr>
          <a:xfrm rot="16200000" flipV="1">
            <a:off x="5605224" y="3980014"/>
            <a:ext cx="375743" cy="25984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path>
            </a:pathLst>
          </a:custGeom>
          <a:ln w="38100">
            <a:solidFill>
              <a:srgbClr val="595959"/>
            </a:solidFill>
            <a:round/>
            <a:headEnd type="stealth"/>
            <a:tailEnd type="stealth"/>
          </a:ln>
        </p:spPr>
        <p:txBody>
          <a:bodyPr/>
          <a:lstStyle/>
          <a:p>
            <a:pPr lvl="0"/>
            <a:endParaRPr sz="1600">
              <a:latin typeface="Arial" charset="0"/>
              <a:ea typeface="Arial" charset="0"/>
              <a:cs typeface="Arial" charset="0"/>
            </a:endParaRPr>
          </a:p>
        </p:txBody>
      </p:sp>
      <p:sp>
        <p:nvSpPr>
          <p:cNvPr id="54" name="Shape 371"/>
          <p:cNvSpPr/>
          <p:nvPr/>
        </p:nvSpPr>
        <p:spPr>
          <a:xfrm>
            <a:off x="5749751" y="3932382"/>
            <a:ext cx="1125601" cy="3693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lstStyle>
          <a:p>
            <a:pPr lvl="0">
              <a:defRPr sz="1800"/>
            </a:pPr>
            <a:r>
              <a:rPr sz="1200">
                <a:latin typeface="Arial" charset="0"/>
                <a:ea typeface="Arial" charset="0"/>
                <a:cs typeface="Arial" charset="0"/>
              </a:rPr>
              <a:t>SPI Bus</a:t>
            </a:r>
          </a:p>
        </p:txBody>
      </p:sp>
      <p:sp>
        <p:nvSpPr>
          <p:cNvPr id="55" name="Freeform 54"/>
          <p:cNvSpPr/>
          <p:nvPr/>
        </p:nvSpPr>
        <p:spPr>
          <a:xfrm>
            <a:off x="7024516" y="3734226"/>
            <a:ext cx="1665838" cy="750810"/>
          </a:xfrm>
          <a:custGeom>
            <a:avLst/>
            <a:gdLst>
              <a:gd name="connsiteX0" fmla="*/ 0 w 1665838"/>
              <a:gd name="connsiteY0" fmla="*/ 151 h 624840"/>
              <a:gd name="connsiteX1" fmla="*/ 307818 w 1665838"/>
              <a:gd name="connsiteY1" fmla="*/ 72579 h 624840"/>
              <a:gd name="connsiteX2" fmla="*/ 398353 w 1665838"/>
              <a:gd name="connsiteY2" fmla="*/ 443771 h 624840"/>
              <a:gd name="connsiteX3" fmla="*/ 543208 w 1665838"/>
              <a:gd name="connsiteY3" fmla="*/ 588626 h 624840"/>
              <a:gd name="connsiteX4" fmla="*/ 823866 w 1665838"/>
              <a:gd name="connsiteY4" fmla="*/ 624840 h 624840"/>
              <a:gd name="connsiteX5" fmla="*/ 1665838 w 1665838"/>
              <a:gd name="connsiteY5" fmla="*/ 606733 h 62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838" h="624840">
                <a:moveTo>
                  <a:pt x="0" y="151"/>
                </a:moveTo>
                <a:cubicBezTo>
                  <a:pt x="120713" y="-604"/>
                  <a:pt x="241426" y="-1358"/>
                  <a:pt x="307818" y="72579"/>
                </a:cubicBezTo>
                <a:cubicBezTo>
                  <a:pt x="374210" y="146516"/>
                  <a:pt x="359121" y="357763"/>
                  <a:pt x="398353" y="443771"/>
                </a:cubicBezTo>
                <a:cubicBezTo>
                  <a:pt x="437585" y="529779"/>
                  <a:pt x="472289" y="558448"/>
                  <a:pt x="543208" y="588626"/>
                </a:cubicBezTo>
                <a:cubicBezTo>
                  <a:pt x="614127" y="618804"/>
                  <a:pt x="823866" y="624840"/>
                  <a:pt x="823866" y="624840"/>
                </a:cubicBezTo>
                <a:lnTo>
                  <a:pt x="1665838" y="606733"/>
                </a:ln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7005785" y="3792130"/>
            <a:ext cx="1665838" cy="754775"/>
          </a:xfrm>
          <a:custGeom>
            <a:avLst/>
            <a:gdLst>
              <a:gd name="connsiteX0" fmla="*/ 0 w 1665838"/>
              <a:gd name="connsiteY0" fmla="*/ 151 h 624840"/>
              <a:gd name="connsiteX1" fmla="*/ 307818 w 1665838"/>
              <a:gd name="connsiteY1" fmla="*/ 72579 h 624840"/>
              <a:gd name="connsiteX2" fmla="*/ 398353 w 1665838"/>
              <a:gd name="connsiteY2" fmla="*/ 443771 h 624840"/>
              <a:gd name="connsiteX3" fmla="*/ 543208 w 1665838"/>
              <a:gd name="connsiteY3" fmla="*/ 588626 h 624840"/>
              <a:gd name="connsiteX4" fmla="*/ 823866 w 1665838"/>
              <a:gd name="connsiteY4" fmla="*/ 624840 h 624840"/>
              <a:gd name="connsiteX5" fmla="*/ 1665838 w 1665838"/>
              <a:gd name="connsiteY5" fmla="*/ 606733 h 62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838" h="624840">
                <a:moveTo>
                  <a:pt x="0" y="151"/>
                </a:moveTo>
                <a:cubicBezTo>
                  <a:pt x="120713" y="-604"/>
                  <a:pt x="241426" y="-1358"/>
                  <a:pt x="307818" y="72579"/>
                </a:cubicBezTo>
                <a:cubicBezTo>
                  <a:pt x="374210" y="146516"/>
                  <a:pt x="359121" y="357763"/>
                  <a:pt x="398353" y="443771"/>
                </a:cubicBezTo>
                <a:cubicBezTo>
                  <a:pt x="437585" y="529779"/>
                  <a:pt x="472289" y="558448"/>
                  <a:pt x="543208" y="588626"/>
                </a:cubicBezTo>
                <a:cubicBezTo>
                  <a:pt x="614127" y="618804"/>
                  <a:pt x="823866" y="624840"/>
                  <a:pt x="823866" y="624840"/>
                </a:cubicBezTo>
                <a:lnTo>
                  <a:pt x="1665838" y="606733"/>
                </a:ln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618130" y="4510769"/>
            <a:ext cx="1062663" cy="276999"/>
          </a:xfrm>
          <a:prstGeom prst="rect">
            <a:avLst/>
          </a:prstGeom>
          <a:noFill/>
        </p:spPr>
        <p:txBody>
          <a:bodyPr wrap="none" rtlCol="0">
            <a:spAutoFit/>
          </a:bodyPr>
          <a:lstStyle/>
          <a:p>
            <a:r>
              <a:rPr lang="en-US" sz="1200" i="1" dirty="0" err="1" smtClean="0">
                <a:solidFill>
                  <a:schemeClr val="bg1">
                    <a:lumMod val="65000"/>
                  </a:schemeClr>
                </a:solidFill>
                <a:latin typeface="Arial" charset="0"/>
                <a:ea typeface="Arial" charset="0"/>
                <a:cs typeface="Arial" charset="0"/>
              </a:rPr>
              <a:t>Tygon</a:t>
            </a:r>
            <a:r>
              <a:rPr lang="en-US" sz="1200" i="1" dirty="0" smtClean="0">
                <a:solidFill>
                  <a:schemeClr val="bg1">
                    <a:lumMod val="65000"/>
                  </a:schemeClr>
                </a:solidFill>
                <a:latin typeface="Arial" charset="0"/>
                <a:ea typeface="Arial" charset="0"/>
                <a:cs typeface="Arial" charset="0"/>
              </a:rPr>
              <a:t> tubing</a:t>
            </a:r>
          </a:p>
        </p:txBody>
      </p:sp>
      <p:sp>
        <p:nvSpPr>
          <p:cNvPr id="58" name="Rectangle 57"/>
          <p:cNvSpPr/>
          <p:nvPr/>
        </p:nvSpPr>
        <p:spPr>
          <a:xfrm>
            <a:off x="160485" y="5336572"/>
            <a:ext cx="11724778" cy="1600438"/>
          </a:xfrm>
          <a:prstGeom prst="rect">
            <a:avLst/>
          </a:prstGeom>
        </p:spPr>
        <p:txBody>
          <a:bodyPr wrap="square">
            <a:spAutoFit/>
          </a:bodyPr>
          <a:lstStyle/>
          <a:p>
            <a:r>
              <a:rPr lang="en-US" sz="1400" b="1" dirty="0">
                <a:latin typeface="Arial" charset="0"/>
                <a:ea typeface="Arial" charset="0"/>
                <a:cs typeface="Arial" charset="0"/>
              </a:rPr>
              <a:t>Figure</a:t>
            </a:r>
            <a:r>
              <a:rPr lang="en-US" sz="1400" dirty="0">
                <a:latin typeface="Arial" charset="0"/>
                <a:ea typeface="Arial" charset="0"/>
                <a:cs typeface="Arial" charset="0"/>
              </a:rPr>
              <a:t>. </a:t>
            </a:r>
            <a:r>
              <a:rPr lang="en-US" sz="1400" dirty="0" smtClean="0">
                <a:latin typeface="Arial" charset="0"/>
                <a:ea typeface="Arial" charset="0"/>
                <a:cs typeface="Arial" charset="0"/>
              </a:rPr>
              <a:t>Experimental setup of dynamic B</a:t>
            </a:r>
            <a:r>
              <a:rPr lang="en-US" sz="1400" baseline="-25000" dirty="0" smtClean="0">
                <a:latin typeface="Arial" charset="0"/>
                <a:ea typeface="Arial" charset="0"/>
                <a:cs typeface="Arial" charset="0"/>
              </a:rPr>
              <a:t>0</a:t>
            </a:r>
            <a:r>
              <a:rPr lang="en-US" sz="1400" dirty="0" smtClean="0">
                <a:latin typeface="Arial" charset="0"/>
                <a:ea typeface="Arial" charset="0"/>
                <a:cs typeface="Arial" charset="0"/>
              </a:rPr>
              <a:t> shimming hardware.  ΔB</a:t>
            </a:r>
            <a:r>
              <a:rPr lang="en-US" sz="1400" baseline="-25000" dirty="0" smtClean="0">
                <a:latin typeface="Arial" charset="0"/>
                <a:ea typeface="Arial" charset="0"/>
                <a:cs typeface="Arial" charset="0"/>
              </a:rPr>
              <a:t>0</a:t>
            </a:r>
            <a:r>
              <a:rPr lang="en-US" sz="1400" dirty="0" smtClean="0">
                <a:latin typeface="Arial" charset="0"/>
                <a:ea typeface="Arial" charset="0"/>
                <a:cs typeface="Arial" charset="0"/>
              </a:rPr>
              <a:t> field maps are processed off-line on a laptop computer and optimal shim currents for each slice are computed.  The shim settings are sent to an Arduino microcontroller which then sends SPI bus commands to the digital-to-analog converters on the amplifier boards via fiber optic cable.  The amplifiers are placed inside the magnet room to minimize the number of feedthrough filters required.  Only the 12V power rail and ground for the amplifiers required filtering.  The amplifier outputs are supplied via twisted pair cables to </a:t>
            </a:r>
            <a:r>
              <a:rPr lang="en-US" sz="1400" dirty="0">
                <a:latin typeface="Arial" charset="0"/>
                <a:ea typeface="Arial" charset="0"/>
                <a:cs typeface="Arial" charset="0"/>
              </a:rPr>
              <a:t>the </a:t>
            </a:r>
            <a:r>
              <a:rPr lang="en-US" sz="1400" dirty="0" smtClean="0">
                <a:latin typeface="Arial" charset="0"/>
                <a:ea typeface="Arial" charset="0"/>
                <a:cs typeface="Arial" charset="0"/>
              </a:rPr>
              <a:t>ΔB</a:t>
            </a:r>
            <a:r>
              <a:rPr lang="en-US" sz="1400" baseline="-25000" dirty="0" smtClean="0">
                <a:latin typeface="Arial" charset="0"/>
                <a:ea typeface="Arial" charset="0"/>
                <a:cs typeface="Arial" charset="0"/>
              </a:rPr>
              <a:t>0</a:t>
            </a:r>
            <a:r>
              <a:rPr lang="en-US" sz="1400" dirty="0" smtClean="0">
                <a:latin typeface="Arial" charset="0"/>
                <a:ea typeface="Arial" charset="0"/>
                <a:cs typeface="Arial" charset="0"/>
              </a:rPr>
              <a:t>/Rx array coil inside the magnet bore.  For slice-optimized, dynamic shimming, TTL pulses supplied by the scanner trigger the microcontroller to update the shim currents 500us before the beginning of each TR.  Amplifier output currents are monitored and sent back to the microcontroller via an analog-to-digital converter.  </a:t>
            </a:r>
            <a:endParaRPr lang="en-US" sz="1400" dirty="0">
              <a:latin typeface="Arial" charset="0"/>
              <a:ea typeface="Arial" charset="0"/>
              <a:cs typeface="Arial" charset="0"/>
            </a:endParaRPr>
          </a:p>
        </p:txBody>
      </p:sp>
      <p:sp>
        <p:nvSpPr>
          <p:cNvPr id="61" name="Rectangle 60"/>
          <p:cNvSpPr/>
          <p:nvPr/>
        </p:nvSpPr>
        <p:spPr>
          <a:xfrm>
            <a:off x="8386350" y="3264024"/>
            <a:ext cx="170123" cy="125775"/>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38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948" t="5831" r="13718" b="6477"/>
          <a:stretch/>
        </p:blipFill>
        <p:spPr>
          <a:xfrm rot="5400000">
            <a:off x="2853529" y="1845471"/>
            <a:ext cx="2685633" cy="225487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56" b="56154"/>
          <a:stretch/>
        </p:blipFill>
        <p:spPr>
          <a:xfrm>
            <a:off x="144224" y="5047674"/>
            <a:ext cx="5417332" cy="165327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9986" b="16374"/>
          <a:stretch/>
        </p:blipFill>
        <p:spPr>
          <a:xfrm>
            <a:off x="5968079" y="439617"/>
            <a:ext cx="6033451" cy="2879779"/>
          </a:xfrm>
          <a:prstGeom prst="rect">
            <a:avLst/>
          </a:prstGeom>
        </p:spPr>
      </p:pic>
      <p:sp>
        <p:nvSpPr>
          <p:cNvPr id="5" name="TextBox 4"/>
          <p:cNvSpPr txBox="1"/>
          <p:nvPr/>
        </p:nvSpPr>
        <p:spPr>
          <a:xfrm>
            <a:off x="8031543" y="70286"/>
            <a:ext cx="2021900" cy="369332"/>
          </a:xfrm>
          <a:prstGeom prst="rect">
            <a:avLst/>
          </a:prstGeom>
          <a:noFill/>
        </p:spPr>
        <p:txBody>
          <a:bodyPr wrap="none" rtlCol="0">
            <a:spAutoFit/>
          </a:bodyPr>
          <a:lstStyle/>
          <a:p>
            <a:r>
              <a:rPr lang="en-US" smtClean="0"/>
              <a:t>8ch amplifier board</a:t>
            </a:r>
            <a:endParaRPr lang="en-US"/>
          </a:p>
        </p:txBody>
      </p:sp>
      <p:sp>
        <p:nvSpPr>
          <p:cNvPr id="6" name="TextBox 5"/>
          <p:cNvSpPr txBox="1"/>
          <p:nvPr/>
        </p:nvSpPr>
        <p:spPr>
          <a:xfrm>
            <a:off x="1137380" y="4724100"/>
            <a:ext cx="3030188" cy="369332"/>
          </a:xfrm>
          <a:prstGeom prst="rect">
            <a:avLst/>
          </a:prstGeom>
          <a:noFill/>
        </p:spPr>
        <p:txBody>
          <a:bodyPr wrap="none" rtlCol="0">
            <a:spAutoFit/>
          </a:bodyPr>
          <a:lstStyle/>
          <a:p>
            <a:r>
              <a:rPr lang="en-US" smtClean="0"/>
              <a:t>8ch fiber optic interface board</a:t>
            </a:r>
            <a:endParaRPr lang="en-US" dirty="0"/>
          </a:p>
        </p:txBody>
      </p:sp>
      <p:sp>
        <p:nvSpPr>
          <p:cNvPr id="7" name="TextBox 6"/>
          <p:cNvSpPr txBox="1"/>
          <p:nvPr/>
        </p:nvSpPr>
        <p:spPr>
          <a:xfrm>
            <a:off x="386436" y="2470256"/>
            <a:ext cx="2963010" cy="646331"/>
          </a:xfrm>
          <a:prstGeom prst="rect">
            <a:avLst/>
          </a:prstGeom>
          <a:noFill/>
        </p:spPr>
        <p:txBody>
          <a:bodyPr wrap="square" rtlCol="0">
            <a:spAutoFit/>
          </a:bodyPr>
          <a:lstStyle/>
          <a:p>
            <a:pPr algn="ctr"/>
            <a:r>
              <a:rPr lang="en-US" dirty="0" smtClean="0"/>
              <a:t>Arduino microcontroller daughter board</a:t>
            </a:r>
            <a:endParaRPr lang="en-US" dirty="0"/>
          </a:p>
        </p:txBody>
      </p:sp>
      <p:sp>
        <p:nvSpPr>
          <p:cNvPr id="8" name="TextBox 7"/>
          <p:cNvSpPr txBox="1"/>
          <p:nvPr/>
        </p:nvSpPr>
        <p:spPr>
          <a:xfrm>
            <a:off x="386436" y="206055"/>
            <a:ext cx="4473663" cy="1200329"/>
          </a:xfrm>
          <a:prstGeom prst="rect">
            <a:avLst/>
          </a:prstGeom>
          <a:noFill/>
        </p:spPr>
        <p:txBody>
          <a:bodyPr wrap="square" rtlCol="0">
            <a:spAutoFit/>
          </a:bodyPr>
          <a:lstStyle/>
          <a:p>
            <a:r>
              <a:rPr lang="en-US" dirty="0" smtClean="0"/>
              <a:t>Large order of populated amplifier boards received in Oct. 2018.  Only through-hole components remain to be added (power amplifiers and connectors).</a:t>
            </a:r>
            <a:endParaRPr lang="en-US" dirty="0"/>
          </a:p>
        </p:txBody>
      </p:sp>
      <p:pic>
        <p:nvPicPr>
          <p:cNvPr id="9" name="image02.jpg"/>
          <p:cNvPicPr/>
          <p:nvPr/>
        </p:nvPicPr>
        <p:blipFill>
          <a:blip r:embed="rId5">
            <a:extLst/>
          </a:blip>
          <a:srcRect l="5365" t="11764" r="11189" b="37527"/>
          <a:stretch>
            <a:fillRect/>
          </a:stretch>
        </p:blipFill>
        <p:spPr>
          <a:xfrm>
            <a:off x="5999315" y="3830361"/>
            <a:ext cx="6086356" cy="2773994"/>
          </a:xfrm>
          <a:prstGeom prst="rect">
            <a:avLst/>
          </a:prstGeom>
          <a:ln w="12700">
            <a:miter lim="400000"/>
          </a:ln>
        </p:spPr>
      </p:pic>
      <p:sp>
        <p:nvSpPr>
          <p:cNvPr id="10" name="TextBox 9"/>
          <p:cNvSpPr txBox="1"/>
          <p:nvPr/>
        </p:nvSpPr>
        <p:spPr>
          <a:xfrm>
            <a:off x="7105557" y="3461029"/>
            <a:ext cx="4082656" cy="369332"/>
          </a:xfrm>
          <a:prstGeom prst="rect">
            <a:avLst/>
          </a:prstGeom>
          <a:noFill/>
        </p:spPr>
        <p:txBody>
          <a:bodyPr wrap="none" rtlCol="0">
            <a:spAutoFit/>
          </a:bodyPr>
          <a:lstStyle/>
          <a:p>
            <a:r>
              <a:rPr lang="en-US" dirty="0" smtClean="0"/>
              <a:t>Completed amplifier </a:t>
            </a:r>
            <a:r>
              <a:rPr lang="en-US" smtClean="0"/>
              <a:t>board with heat sink</a:t>
            </a:r>
            <a:endParaRPr lang="en-US"/>
          </a:p>
        </p:txBody>
      </p:sp>
    </p:spTree>
    <p:extLst>
      <p:ext uri="{BB962C8B-B14F-4D97-AF65-F5344CB8AC3E}">
        <p14:creationId xmlns:p14="http://schemas.microsoft.com/office/powerpoint/2010/main" val="1002707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0" y="868458"/>
            <a:ext cx="12192000" cy="5897696"/>
          </a:xfrm>
          <a:prstGeom prst="rect">
            <a:avLst/>
          </a:prstGeom>
        </p:spPr>
      </p:pic>
      <p:sp>
        <p:nvSpPr>
          <p:cNvPr id="28" name="Rectangle 27"/>
          <p:cNvSpPr/>
          <p:nvPr/>
        </p:nvSpPr>
        <p:spPr>
          <a:xfrm>
            <a:off x="1425879" y="0"/>
            <a:ext cx="9340241" cy="523220"/>
          </a:xfrm>
          <a:prstGeom prst="rect">
            <a:avLst/>
          </a:prstGeom>
        </p:spPr>
        <p:txBody>
          <a:bodyPr wrap="square">
            <a:spAutoFit/>
          </a:bodyPr>
          <a:lstStyle/>
          <a:p>
            <a:r>
              <a:rPr lang="en-US" sz="2800" smtClean="0"/>
              <a:t>Design</a:t>
            </a:r>
            <a:r>
              <a:rPr lang="en" sz="2800" dirty="0" smtClean="0"/>
              <a:t>: </a:t>
            </a:r>
            <a:r>
              <a:rPr lang="en" sz="2800" dirty="0"/>
              <a:t>Linear, current feedback, lead-compensated push-pull </a:t>
            </a:r>
            <a:endParaRPr lang="en-US" sz="2800" dirty="0"/>
          </a:p>
        </p:txBody>
      </p:sp>
      <p:sp>
        <p:nvSpPr>
          <p:cNvPr id="29" name="TextBox 28"/>
          <p:cNvSpPr txBox="1"/>
          <p:nvPr/>
        </p:nvSpPr>
        <p:spPr>
          <a:xfrm>
            <a:off x="7327726" y="5073041"/>
            <a:ext cx="3563853" cy="707886"/>
          </a:xfrm>
          <a:prstGeom prst="rect">
            <a:avLst/>
          </a:prstGeom>
          <a:noFill/>
        </p:spPr>
        <p:txBody>
          <a:bodyPr wrap="square" rtlCol="0">
            <a:spAutoFit/>
          </a:bodyPr>
          <a:lstStyle/>
          <a:p>
            <a:r>
              <a:rPr lang="en-US" sz="2000" dirty="0" smtClean="0"/>
              <a:t>Provides ~30μs rise time for driving 10</a:t>
            </a:r>
            <a:r>
              <a:rPr lang="en-US" sz="2000" dirty="0"/>
              <a:t>μ</a:t>
            </a:r>
            <a:r>
              <a:rPr lang="en-US" sz="2000" dirty="0" smtClean="0"/>
              <a:t>H shim coil load</a:t>
            </a:r>
            <a:endParaRPr lang="en-US" sz="2000" dirty="0"/>
          </a:p>
        </p:txBody>
      </p:sp>
    </p:spTree>
    <p:extLst>
      <p:ext uri="{BB962C8B-B14F-4D97-AF65-F5344CB8AC3E}">
        <p14:creationId xmlns:p14="http://schemas.microsoft.com/office/powerpoint/2010/main" val="1754490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38172</TotalTime>
  <Words>2783</Words>
  <Application>Microsoft Macintosh PowerPoint</Application>
  <PresentationFormat>Widescreen</PresentationFormat>
  <Paragraphs>383</Paragraphs>
  <Slides>44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Abadi MT Condensed Light</vt:lpstr>
      <vt:lpstr>Calibri</vt:lpstr>
      <vt:lpstr>Calibri Light</vt:lpstr>
      <vt:lpstr>Helvetica</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Guidelines for dynamic slice-optimized shim updating</vt:lpstr>
      <vt:lpstr>PowerPoint Presentation</vt:lpstr>
      <vt:lpstr>PowerPoint Presentation</vt:lpstr>
      <vt:lpstr>PowerPoint Presentation</vt:lpstr>
      <vt:lpstr>Other artifacts</vt:lpstr>
      <vt:lpstr>PowerPoint Presentation</vt:lpstr>
      <vt:lpstr>Details on board testing</vt:lpstr>
      <vt:lpstr> Results: Dynamic disturbance rejection</vt:lpstr>
      <vt:lpstr> Results: Dynamic disturbance rejection</vt:lpstr>
      <vt:lpstr> Results: Dynamic disturbance rejection</vt:lpstr>
      <vt:lpstr> Results: Dynamic disturbance rejection</vt:lpstr>
      <vt:lpstr> Results: Shim current can be set 500 𝜇s before image TR</vt:lpstr>
      <vt:lpstr> Results: No excess RF noise caused by dynamic shimming</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Stockmann, Jason</dc:creator>
  <cp:lastModifiedBy>Stockmann, Jason</cp:lastModifiedBy>
  <cp:revision>69</cp:revision>
  <dcterms:created xsi:type="dcterms:W3CDTF">2018-09-09T22:12:15Z</dcterms:created>
  <dcterms:modified xsi:type="dcterms:W3CDTF">2018-12-05T22:15:42Z</dcterms:modified>
</cp:coreProperties>
</file>